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524" r:id="rId2"/>
    <p:sldId id="548" r:id="rId3"/>
    <p:sldId id="489" r:id="rId4"/>
    <p:sldId id="547" r:id="rId5"/>
    <p:sldId id="575" r:id="rId6"/>
    <p:sldId id="509" r:id="rId7"/>
    <p:sldId id="462" r:id="rId8"/>
    <p:sldId id="552" r:id="rId9"/>
    <p:sldId id="553" r:id="rId10"/>
    <p:sldId id="521" r:id="rId11"/>
    <p:sldId id="506" r:id="rId12"/>
    <p:sldId id="507" r:id="rId13"/>
    <p:sldId id="508" r:id="rId14"/>
    <p:sldId id="564" r:id="rId15"/>
    <p:sldId id="558" r:id="rId16"/>
    <p:sldId id="560" r:id="rId17"/>
    <p:sldId id="569" r:id="rId18"/>
    <p:sldId id="571" r:id="rId19"/>
    <p:sldId id="572" r:id="rId20"/>
    <p:sldId id="576" r:id="rId21"/>
    <p:sldId id="574" r:id="rId22"/>
    <p:sldId id="54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312C5-708D-6D48-8F1C-8E6A9609D747}">
          <p14:sldIdLst>
            <p14:sldId id="524"/>
            <p14:sldId id="548"/>
            <p14:sldId id="489"/>
            <p14:sldId id="547"/>
            <p14:sldId id="575"/>
            <p14:sldId id="509"/>
            <p14:sldId id="462"/>
            <p14:sldId id="552"/>
            <p14:sldId id="553"/>
            <p14:sldId id="521"/>
            <p14:sldId id="506"/>
            <p14:sldId id="507"/>
            <p14:sldId id="508"/>
            <p14:sldId id="564"/>
            <p14:sldId id="558"/>
            <p14:sldId id="560"/>
            <p14:sldId id="569"/>
            <p14:sldId id="571"/>
            <p14:sldId id="572"/>
            <p14:sldId id="576"/>
            <p14:sldId id="574"/>
            <p14:sldId id="5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1" autoAdjust="0"/>
    <p:restoredTop sz="75801" autoAdjust="0"/>
  </p:normalViewPr>
  <p:slideViewPr>
    <p:cSldViewPr>
      <p:cViewPr>
        <p:scale>
          <a:sx n="80" d="100"/>
          <a:sy n="80" d="100"/>
        </p:scale>
        <p:origin x="10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B1E0FD-A872-0845-86D3-D3DA4E27A876}" type="doc">
      <dgm:prSet loTypeId="urn:microsoft.com/office/officeart/2005/8/layout/radial4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1BC4AF9-B324-B848-94D6-E8E63D28DE8F}">
      <dgm:prSet phldrT="[Text]" custT="1"/>
      <dgm:spPr/>
      <dgm:t>
        <a:bodyPr/>
        <a:lstStyle/>
        <a:p>
          <a:r>
            <a:rPr lang="en-US" sz="1600"/>
            <a:t>Whole</a:t>
          </a:r>
          <a:r>
            <a:rPr lang="en-US" sz="1600" baseline="0"/>
            <a:t> Ship Model (WSM)</a:t>
          </a:r>
          <a:endParaRPr lang="en-US" sz="1600"/>
        </a:p>
      </dgm:t>
    </dgm:pt>
    <dgm:pt modelId="{4E420718-ECBC-A24B-A449-D95BB750C517}" type="parTrans" cxnId="{4085F4F7-0B7C-9843-AA48-EF2342B314EE}">
      <dgm:prSet/>
      <dgm:spPr/>
      <dgm:t>
        <a:bodyPr/>
        <a:lstStyle/>
        <a:p>
          <a:endParaRPr lang="en-US" sz="1600"/>
        </a:p>
      </dgm:t>
    </dgm:pt>
    <dgm:pt modelId="{E516295B-E420-7947-9C0E-34B35EBA2C5C}" type="sibTrans" cxnId="{4085F4F7-0B7C-9843-AA48-EF2342B314EE}">
      <dgm:prSet/>
      <dgm:spPr/>
      <dgm:t>
        <a:bodyPr/>
        <a:lstStyle/>
        <a:p>
          <a:endParaRPr lang="en-US" sz="1600"/>
        </a:p>
      </dgm:t>
    </dgm:pt>
    <dgm:pt modelId="{75898BBA-8D3D-A341-A319-724B6A0F9E5E}">
      <dgm:prSet phldrT="[Text]" custT="1"/>
      <dgm:spPr/>
      <dgm:t>
        <a:bodyPr/>
        <a:lstStyle/>
        <a:p>
          <a:r>
            <a:rPr lang="en-US" sz="1600"/>
            <a:t>Operation</a:t>
          </a:r>
        </a:p>
      </dgm:t>
    </dgm:pt>
    <dgm:pt modelId="{ACA0E8B2-7EF1-6341-8BCD-FC8B4AA8DB94}" type="parTrans" cxnId="{ADCD06A8-A317-404C-88AA-3FEB5E151753}">
      <dgm:prSet/>
      <dgm:spPr/>
      <dgm:t>
        <a:bodyPr/>
        <a:lstStyle/>
        <a:p>
          <a:endParaRPr lang="en-US" sz="1600"/>
        </a:p>
      </dgm:t>
    </dgm:pt>
    <dgm:pt modelId="{6BFB714D-87FA-7149-A5C8-9B644CA17B5F}" type="sibTrans" cxnId="{ADCD06A8-A317-404C-88AA-3FEB5E151753}">
      <dgm:prSet/>
      <dgm:spPr/>
      <dgm:t>
        <a:bodyPr/>
        <a:lstStyle/>
        <a:p>
          <a:endParaRPr lang="en-US" sz="1600"/>
        </a:p>
      </dgm:t>
    </dgm:pt>
    <dgm:pt modelId="{AA85BBDE-8C32-2144-8E16-578AD9302BAB}">
      <dgm:prSet phldrT="[Text]" custT="1"/>
      <dgm:spPr/>
      <dgm:t>
        <a:bodyPr/>
        <a:lstStyle/>
        <a:p>
          <a:r>
            <a:rPr lang="en-US" sz="1600"/>
            <a:t>Costs</a:t>
          </a:r>
        </a:p>
      </dgm:t>
    </dgm:pt>
    <dgm:pt modelId="{ECB2B245-4FD5-914F-A19D-81BBF4EA6F09}" type="parTrans" cxnId="{DBFD6F2F-334A-D84F-A2EE-56FEB56CF22A}">
      <dgm:prSet/>
      <dgm:spPr/>
      <dgm:t>
        <a:bodyPr/>
        <a:lstStyle/>
        <a:p>
          <a:endParaRPr lang="en-US" sz="1600"/>
        </a:p>
      </dgm:t>
    </dgm:pt>
    <dgm:pt modelId="{986C8EA7-D392-ED4A-BA99-31628FF06D9B}" type="sibTrans" cxnId="{DBFD6F2F-334A-D84F-A2EE-56FEB56CF22A}">
      <dgm:prSet/>
      <dgm:spPr/>
      <dgm:t>
        <a:bodyPr/>
        <a:lstStyle/>
        <a:p>
          <a:endParaRPr lang="en-US" sz="1600"/>
        </a:p>
      </dgm:t>
    </dgm:pt>
    <dgm:pt modelId="{50568CF2-71AC-404B-ACB7-AF0CE066C86F}">
      <dgm:prSet phldrT="[Text]" custT="1"/>
      <dgm:spPr/>
      <dgm:t>
        <a:bodyPr/>
        <a:lstStyle/>
        <a:p>
          <a:r>
            <a:rPr lang="en-US" sz="1600"/>
            <a:t>Ship Design</a:t>
          </a:r>
        </a:p>
      </dgm:t>
    </dgm:pt>
    <dgm:pt modelId="{03548E48-FE18-2840-80F1-A1CC0F82F517}" type="parTrans" cxnId="{D94284AF-DEE6-E14C-A92E-BCC8C1D2C0E2}">
      <dgm:prSet/>
      <dgm:spPr/>
      <dgm:t>
        <a:bodyPr/>
        <a:lstStyle/>
        <a:p>
          <a:endParaRPr lang="en-US" sz="1600"/>
        </a:p>
      </dgm:t>
    </dgm:pt>
    <dgm:pt modelId="{279EB348-0064-0E4F-AAE0-D92E57B2E47D}" type="sibTrans" cxnId="{D94284AF-DEE6-E14C-A92E-BCC8C1D2C0E2}">
      <dgm:prSet/>
      <dgm:spPr/>
      <dgm:t>
        <a:bodyPr/>
        <a:lstStyle/>
        <a:p>
          <a:endParaRPr lang="en-US" sz="1600"/>
        </a:p>
      </dgm:t>
    </dgm:pt>
    <dgm:pt modelId="{EEA48B56-D293-584A-A27B-D9422AF25EF9}">
      <dgm:prSet phldrT="[Text]" custT="1"/>
      <dgm:spPr/>
      <dgm:t>
        <a:bodyPr/>
        <a:lstStyle/>
        <a:p>
          <a:r>
            <a:rPr lang="en-US" sz="1600" dirty="0" smtClean="0"/>
            <a:t>Efficiency </a:t>
          </a:r>
          <a:r>
            <a:rPr lang="en-US" sz="1600" baseline="0" dirty="0" smtClean="0"/>
            <a:t>Measures</a:t>
          </a:r>
          <a:endParaRPr lang="en-US" sz="1600" dirty="0"/>
        </a:p>
      </dgm:t>
    </dgm:pt>
    <dgm:pt modelId="{01497332-7014-844E-8EF9-18212FA0A7DB}" type="parTrans" cxnId="{665B5EEC-4506-CC4E-86E3-C91BFE2C2E30}">
      <dgm:prSet/>
      <dgm:spPr/>
      <dgm:t>
        <a:bodyPr/>
        <a:lstStyle/>
        <a:p>
          <a:endParaRPr lang="en-US" sz="1600"/>
        </a:p>
      </dgm:t>
    </dgm:pt>
    <dgm:pt modelId="{F40FE2EF-F08E-9948-871D-3EA7CF3EBD7E}" type="sibTrans" cxnId="{665B5EEC-4506-CC4E-86E3-C91BFE2C2E30}">
      <dgm:prSet/>
      <dgm:spPr/>
      <dgm:t>
        <a:bodyPr/>
        <a:lstStyle/>
        <a:p>
          <a:endParaRPr lang="en-US" sz="1600"/>
        </a:p>
      </dgm:t>
    </dgm:pt>
    <dgm:pt modelId="{04F46349-BB85-AB45-BFD5-4EC11439DCB1}">
      <dgm:prSet phldrT="[Text]" custT="1"/>
      <dgm:spPr/>
      <dgm:t>
        <a:bodyPr/>
        <a:lstStyle/>
        <a:p>
          <a:r>
            <a:rPr lang="en-US" sz="1600"/>
            <a:t>Weather</a:t>
          </a:r>
        </a:p>
      </dgm:t>
    </dgm:pt>
    <dgm:pt modelId="{DEAB4473-72AF-1845-AF2C-7F4985E8929D}" type="parTrans" cxnId="{845B2BF9-CF71-854F-A790-25577D062E76}">
      <dgm:prSet/>
      <dgm:spPr/>
      <dgm:t>
        <a:bodyPr/>
        <a:lstStyle/>
        <a:p>
          <a:endParaRPr lang="en-US" sz="1600"/>
        </a:p>
      </dgm:t>
    </dgm:pt>
    <dgm:pt modelId="{0CFE2E5F-B867-184C-8045-9FCCFD63ED3F}" type="sibTrans" cxnId="{845B2BF9-CF71-854F-A790-25577D062E76}">
      <dgm:prSet/>
      <dgm:spPr/>
      <dgm:t>
        <a:bodyPr/>
        <a:lstStyle/>
        <a:p>
          <a:endParaRPr lang="en-US" sz="1600"/>
        </a:p>
      </dgm:t>
    </dgm:pt>
    <dgm:pt modelId="{0C254E8D-9CBB-714F-9EA6-34641857ACA1}">
      <dgm:prSet phldrT="[Text]" custT="1"/>
      <dgm:spPr/>
      <dgm:t>
        <a:bodyPr/>
        <a:lstStyle/>
        <a:p>
          <a:r>
            <a:rPr lang="en-US" sz="1600" dirty="0"/>
            <a:t>Performance Evaluation</a:t>
          </a:r>
        </a:p>
      </dgm:t>
    </dgm:pt>
    <dgm:pt modelId="{444DDD32-05B6-1447-BFA7-89FFE1158914}" type="parTrans" cxnId="{D6EF5D47-9DA3-A44D-B714-4A62B68C93E7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en-US" sz="1600"/>
        </a:p>
      </dgm:t>
    </dgm:pt>
    <dgm:pt modelId="{257AA086-C1F2-F241-B715-F37A5F339EF9}" type="sibTrans" cxnId="{D6EF5D47-9DA3-A44D-B714-4A62B68C93E7}">
      <dgm:prSet/>
      <dgm:spPr/>
      <dgm:t>
        <a:bodyPr/>
        <a:lstStyle/>
        <a:p>
          <a:endParaRPr lang="en-US" sz="1600"/>
        </a:p>
      </dgm:t>
    </dgm:pt>
    <dgm:pt modelId="{E85B3D05-BDC2-6845-B76C-423EE611D487}" type="pres">
      <dgm:prSet presAssocID="{72B1E0FD-A872-0845-86D3-D3DA4E27A8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17D2E7-5DEB-2D4C-9762-0E6376AC9A66}" type="pres">
      <dgm:prSet presAssocID="{71BC4AF9-B324-B848-94D6-E8E63D28DE8F}" presName="centerShape" presStyleLbl="node0" presStyleIdx="0" presStyleCnt="1" custScaleX="114850" custScaleY="61962" custLinFactNeighborY="-12284"/>
      <dgm:spPr/>
      <dgm:t>
        <a:bodyPr/>
        <a:lstStyle/>
        <a:p>
          <a:endParaRPr lang="en-US"/>
        </a:p>
      </dgm:t>
    </dgm:pt>
    <dgm:pt modelId="{BAEF5592-E65F-8948-9256-F914FFD0AC9C}" type="pres">
      <dgm:prSet presAssocID="{ACA0E8B2-7EF1-6341-8BCD-FC8B4AA8DB94}" presName="parTrans" presStyleLbl="bgSibTrans2D1" presStyleIdx="0" presStyleCnt="6"/>
      <dgm:spPr/>
      <dgm:t>
        <a:bodyPr/>
        <a:lstStyle/>
        <a:p>
          <a:endParaRPr lang="en-US"/>
        </a:p>
      </dgm:t>
    </dgm:pt>
    <dgm:pt modelId="{BE3007B8-3389-5B47-8B2F-074C65AAEC1C}" type="pres">
      <dgm:prSet presAssocID="{75898BBA-8D3D-A341-A319-724B6A0F9E5E}" presName="node" presStyleLbl="node1" presStyleIdx="0" presStyleCnt="6" custScaleY="79367" custRadScaleRad="102478" custRadScaleInc="42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D8617-60F6-3A49-84CF-607CE42E6F0D}" type="pres">
      <dgm:prSet presAssocID="{ECB2B245-4FD5-914F-A19D-81BBF4EA6F09}" presName="parTrans" presStyleLbl="bgSibTrans2D1" presStyleIdx="1" presStyleCnt="6"/>
      <dgm:spPr/>
      <dgm:t>
        <a:bodyPr/>
        <a:lstStyle/>
        <a:p>
          <a:endParaRPr lang="en-US"/>
        </a:p>
      </dgm:t>
    </dgm:pt>
    <dgm:pt modelId="{0AFCB414-99D7-9C4A-BB0F-8EAD0C34A949}" type="pres">
      <dgm:prSet presAssocID="{AA85BBDE-8C32-2144-8E16-578AD9302BAB}" presName="node" presStyleLbl="node1" presStyleIdx="1" presStyleCnt="6" custScaleY="62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1745B-A93A-1D4C-9289-8C4A4C894541}" type="pres">
      <dgm:prSet presAssocID="{03548E48-FE18-2840-80F1-A1CC0F82F517}" presName="parTrans" presStyleLbl="bgSibTrans2D1" presStyleIdx="2" presStyleCnt="6"/>
      <dgm:spPr/>
      <dgm:t>
        <a:bodyPr/>
        <a:lstStyle/>
        <a:p>
          <a:endParaRPr lang="en-US"/>
        </a:p>
      </dgm:t>
    </dgm:pt>
    <dgm:pt modelId="{7107855A-3201-464B-8A34-2218DF3BDC4A}" type="pres">
      <dgm:prSet presAssocID="{50568CF2-71AC-404B-ACB7-AF0CE066C86F}" presName="node" presStyleLbl="node1" presStyleIdx="2" presStyleCnt="6" custScaleY="84618" custRadScaleRad="97831" custRadScaleInc="-4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41413-9E50-8A4A-BF27-A889DF1744CB}" type="pres">
      <dgm:prSet presAssocID="{01497332-7014-844E-8EF9-18212FA0A7DB}" presName="parTrans" presStyleLbl="bgSibTrans2D1" presStyleIdx="3" presStyleCnt="6"/>
      <dgm:spPr/>
      <dgm:t>
        <a:bodyPr/>
        <a:lstStyle/>
        <a:p>
          <a:endParaRPr lang="en-US"/>
        </a:p>
      </dgm:t>
    </dgm:pt>
    <dgm:pt modelId="{8C40498E-DDE4-FB4B-9299-DD5768C558CC}" type="pres">
      <dgm:prSet presAssocID="{EEA48B56-D293-584A-A27B-D9422AF25EF9}" presName="node" presStyleLbl="node1" presStyleIdx="3" presStyleCnt="6" custScaleY="80277" custRadScaleRad="96640" custRadScaleInc="21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19AFC-9DA5-3E49-B596-2C358914DD01}" type="pres">
      <dgm:prSet presAssocID="{DEAB4473-72AF-1845-AF2C-7F4985E8929D}" presName="parTrans" presStyleLbl="bgSibTrans2D1" presStyleIdx="4" presStyleCnt="6"/>
      <dgm:spPr/>
      <dgm:t>
        <a:bodyPr/>
        <a:lstStyle/>
        <a:p>
          <a:endParaRPr lang="en-US"/>
        </a:p>
      </dgm:t>
    </dgm:pt>
    <dgm:pt modelId="{1A71FA58-C17A-D048-93E2-3780E42159B1}" type="pres">
      <dgm:prSet presAssocID="{04F46349-BB85-AB45-BFD5-4EC11439DCB1}" presName="node" presStyleLbl="node1" presStyleIdx="4" presStyleCnt="6" custScaleY="62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86BE5-0302-D34C-9AD4-2CA8BF618D35}" type="pres">
      <dgm:prSet presAssocID="{444DDD32-05B6-1447-BFA7-89FFE1158914}" presName="parTrans" presStyleLbl="bgSibTrans2D1" presStyleIdx="5" presStyleCnt="6" custAng="10800000" custScaleX="63585" custLinFactNeighborX="-17101" custLinFactNeighborY="16338"/>
      <dgm:spPr/>
      <dgm:t>
        <a:bodyPr/>
        <a:lstStyle/>
        <a:p>
          <a:endParaRPr lang="en-US"/>
        </a:p>
      </dgm:t>
    </dgm:pt>
    <dgm:pt modelId="{AA3F64EF-613B-9E4D-BC07-663BF24CB501}" type="pres">
      <dgm:prSet presAssocID="{0C254E8D-9CBB-714F-9EA6-34641857ACA1}" presName="node" presStyleLbl="node1" presStyleIdx="5" presStyleCnt="6" custScaleX="154459" custScaleY="89211" custRadScaleRad="147196" custRadScaleInc="-26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59BE86-1E32-1249-9A15-32DB286F9B11}" type="presOf" srcId="{0C254E8D-9CBB-714F-9EA6-34641857ACA1}" destId="{AA3F64EF-613B-9E4D-BC07-663BF24CB501}" srcOrd="0" destOrd="0" presId="urn:microsoft.com/office/officeart/2005/8/layout/radial4"/>
    <dgm:cxn modelId="{D1A34FC9-FAD7-F942-B180-ABF6B2E0A33F}" type="presOf" srcId="{ACA0E8B2-7EF1-6341-8BCD-FC8B4AA8DB94}" destId="{BAEF5592-E65F-8948-9256-F914FFD0AC9C}" srcOrd="0" destOrd="0" presId="urn:microsoft.com/office/officeart/2005/8/layout/radial4"/>
    <dgm:cxn modelId="{2090D6AA-2AE6-264E-BFB5-94659A91378C}" type="presOf" srcId="{72B1E0FD-A872-0845-86D3-D3DA4E27A876}" destId="{E85B3D05-BDC2-6845-B76C-423EE611D487}" srcOrd="0" destOrd="0" presId="urn:microsoft.com/office/officeart/2005/8/layout/radial4"/>
    <dgm:cxn modelId="{5167C2AC-14BE-0C44-8337-21B5D144DD31}" type="presOf" srcId="{444DDD32-05B6-1447-BFA7-89FFE1158914}" destId="{ED086BE5-0302-D34C-9AD4-2CA8BF618D35}" srcOrd="0" destOrd="0" presId="urn:microsoft.com/office/officeart/2005/8/layout/radial4"/>
    <dgm:cxn modelId="{88569621-685F-754A-B2EF-4A50CC9DEE46}" type="presOf" srcId="{EEA48B56-D293-584A-A27B-D9422AF25EF9}" destId="{8C40498E-DDE4-FB4B-9299-DD5768C558CC}" srcOrd="0" destOrd="0" presId="urn:microsoft.com/office/officeart/2005/8/layout/radial4"/>
    <dgm:cxn modelId="{ADCD06A8-A317-404C-88AA-3FEB5E151753}" srcId="{71BC4AF9-B324-B848-94D6-E8E63D28DE8F}" destId="{75898BBA-8D3D-A341-A319-724B6A0F9E5E}" srcOrd="0" destOrd="0" parTransId="{ACA0E8B2-7EF1-6341-8BCD-FC8B4AA8DB94}" sibTransId="{6BFB714D-87FA-7149-A5C8-9B644CA17B5F}"/>
    <dgm:cxn modelId="{665B5EEC-4506-CC4E-86E3-C91BFE2C2E30}" srcId="{71BC4AF9-B324-B848-94D6-E8E63D28DE8F}" destId="{EEA48B56-D293-584A-A27B-D9422AF25EF9}" srcOrd="3" destOrd="0" parTransId="{01497332-7014-844E-8EF9-18212FA0A7DB}" sibTransId="{F40FE2EF-F08E-9948-871D-3EA7CF3EBD7E}"/>
    <dgm:cxn modelId="{8C055B12-D934-0845-85C9-83B4F2A9C684}" type="presOf" srcId="{75898BBA-8D3D-A341-A319-724B6A0F9E5E}" destId="{BE3007B8-3389-5B47-8B2F-074C65AAEC1C}" srcOrd="0" destOrd="0" presId="urn:microsoft.com/office/officeart/2005/8/layout/radial4"/>
    <dgm:cxn modelId="{845B2BF9-CF71-854F-A790-25577D062E76}" srcId="{71BC4AF9-B324-B848-94D6-E8E63D28DE8F}" destId="{04F46349-BB85-AB45-BFD5-4EC11439DCB1}" srcOrd="4" destOrd="0" parTransId="{DEAB4473-72AF-1845-AF2C-7F4985E8929D}" sibTransId="{0CFE2E5F-B867-184C-8045-9FCCFD63ED3F}"/>
    <dgm:cxn modelId="{D94284AF-DEE6-E14C-A92E-BCC8C1D2C0E2}" srcId="{71BC4AF9-B324-B848-94D6-E8E63D28DE8F}" destId="{50568CF2-71AC-404B-ACB7-AF0CE066C86F}" srcOrd="2" destOrd="0" parTransId="{03548E48-FE18-2840-80F1-A1CC0F82F517}" sibTransId="{279EB348-0064-0E4F-AAE0-D92E57B2E47D}"/>
    <dgm:cxn modelId="{DBFD6F2F-334A-D84F-A2EE-56FEB56CF22A}" srcId="{71BC4AF9-B324-B848-94D6-E8E63D28DE8F}" destId="{AA85BBDE-8C32-2144-8E16-578AD9302BAB}" srcOrd="1" destOrd="0" parTransId="{ECB2B245-4FD5-914F-A19D-81BBF4EA6F09}" sibTransId="{986C8EA7-D392-ED4A-BA99-31628FF06D9B}"/>
    <dgm:cxn modelId="{D6EF5D47-9DA3-A44D-B714-4A62B68C93E7}" srcId="{71BC4AF9-B324-B848-94D6-E8E63D28DE8F}" destId="{0C254E8D-9CBB-714F-9EA6-34641857ACA1}" srcOrd="5" destOrd="0" parTransId="{444DDD32-05B6-1447-BFA7-89FFE1158914}" sibTransId="{257AA086-C1F2-F241-B715-F37A5F339EF9}"/>
    <dgm:cxn modelId="{40BF38C2-E94F-E946-8133-A5A6435A6F0B}" type="presOf" srcId="{04F46349-BB85-AB45-BFD5-4EC11439DCB1}" destId="{1A71FA58-C17A-D048-93E2-3780E42159B1}" srcOrd="0" destOrd="0" presId="urn:microsoft.com/office/officeart/2005/8/layout/radial4"/>
    <dgm:cxn modelId="{49B38904-A9BA-664A-9CC2-5A07C054DC8C}" type="presOf" srcId="{DEAB4473-72AF-1845-AF2C-7F4985E8929D}" destId="{EA519AFC-9DA5-3E49-B596-2C358914DD01}" srcOrd="0" destOrd="0" presId="urn:microsoft.com/office/officeart/2005/8/layout/radial4"/>
    <dgm:cxn modelId="{989F5FA1-4F3D-C340-8C17-966519BE571B}" type="presOf" srcId="{ECB2B245-4FD5-914F-A19D-81BBF4EA6F09}" destId="{108D8617-60F6-3A49-84CF-607CE42E6F0D}" srcOrd="0" destOrd="0" presId="urn:microsoft.com/office/officeart/2005/8/layout/radial4"/>
    <dgm:cxn modelId="{4085F4F7-0B7C-9843-AA48-EF2342B314EE}" srcId="{72B1E0FD-A872-0845-86D3-D3DA4E27A876}" destId="{71BC4AF9-B324-B848-94D6-E8E63D28DE8F}" srcOrd="0" destOrd="0" parTransId="{4E420718-ECBC-A24B-A449-D95BB750C517}" sibTransId="{E516295B-E420-7947-9C0E-34B35EBA2C5C}"/>
    <dgm:cxn modelId="{2C4CB4BC-D984-7841-AEC6-C34EB8437B4A}" type="presOf" srcId="{AA85BBDE-8C32-2144-8E16-578AD9302BAB}" destId="{0AFCB414-99D7-9C4A-BB0F-8EAD0C34A949}" srcOrd="0" destOrd="0" presId="urn:microsoft.com/office/officeart/2005/8/layout/radial4"/>
    <dgm:cxn modelId="{8E621F9D-B1B2-EC4D-9FAC-8399EDA17592}" type="presOf" srcId="{71BC4AF9-B324-B848-94D6-E8E63D28DE8F}" destId="{B317D2E7-5DEB-2D4C-9762-0E6376AC9A66}" srcOrd="0" destOrd="0" presId="urn:microsoft.com/office/officeart/2005/8/layout/radial4"/>
    <dgm:cxn modelId="{D94EC431-040F-4C4F-AD5F-A5D3A9CCB58D}" type="presOf" srcId="{03548E48-FE18-2840-80F1-A1CC0F82F517}" destId="{A001745B-A93A-1D4C-9289-8C4A4C894541}" srcOrd="0" destOrd="0" presId="urn:microsoft.com/office/officeart/2005/8/layout/radial4"/>
    <dgm:cxn modelId="{E87449F4-C427-9C42-9C3A-2C2AA42AFA1D}" type="presOf" srcId="{50568CF2-71AC-404B-ACB7-AF0CE066C86F}" destId="{7107855A-3201-464B-8A34-2218DF3BDC4A}" srcOrd="0" destOrd="0" presId="urn:microsoft.com/office/officeart/2005/8/layout/radial4"/>
    <dgm:cxn modelId="{33DD49E4-132F-BD41-8A6F-644A50A33AF9}" type="presOf" srcId="{01497332-7014-844E-8EF9-18212FA0A7DB}" destId="{D7841413-9E50-8A4A-BF27-A889DF1744CB}" srcOrd="0" destOrd="0" presId="urn:microsoft.com/office/officeart/2005/8/layout/radial4"/>
    <dgm:cxn modelId="{C35C955F-C963-7F4E-AEAC-7C5371EDD1B3}" type="presParOf" srcId="{E85B3D05-BDC2-6845-B76C-423EE611D487}" destId="{B317D2E7-5DEB-2D4C-9762-0E6376AC9A66}" srcOrd="0" destOrd="0" presId="urn:microsoft.com/office/officeart/2005/8/layout/radial4"/>
    <dgm:cxn modelId="{EDF18C3E-E627-3042-B858-81F43DC94C46}" type="presParOf" srcId="{E85B3D05-BDC2-6845-B76C-423EE611D487}" destId="{BAEF5592-E65F-8948-9256-F914FFD0AC9C}" srcOrd="1" destOrd="0" presId="urn:microsoft.com/office/officeart/2005/8/layout/radial4"/>
    <dgm:cxn modelId="{1F03863B-D535-0D4F-BEAE-F5F948135282}" type="presParOf" srcId="{E85B3D05-BDC2-6845-B76C-423EE611D487}" destId="{BE3007B8-3389-5B47-8B2F-074C65AAEC1C}" srcOrd="2" destOrd="0" presId="urn:microsoft.com/office/officeart/2005/8/layout/radial4"/>
    <dgm:cxn modelId="{32534B9C-E0BD-7246-8BB9-5FE767B95A3A}" type="presParOf" srcId="{E85B3D05-BDC2-6845-B76C-423EE611D487}" destId="{108D8617-60F6-3A49-84CF-607CE42E6F0D}" srcOrd="3" destOrd="0" presId="urn:microsoft.com/office/officeart/2005/8/layout/radial4"/>
    <dgm:cxn modelId="{06A2D9EB-EAF8-484E-B1DC-A0324B8A2858}" type="presParOf" srcId="{E85B3D05-BDC2-6845-B76C-423EE611D487}" destId="{0AFCB414-99D7-9C4A-BB0F-8EAD0C34A949}" srcOrd="4" destOrd="0" presId="urn:microsoft.com/office/officeart/2005/8/layout/radial4"/>
    <dgm:cxn modelId="{CB7ADB4B-762D-6B4E-AF44-0C6FF903B510}" type="presParOf" srcId="{E85B3D05-BDC2-6845-B76C-423EE611D487}" destId="{A001745B-A93A-1D4C-9289-8C4A4C894541}" srcOrd="5" destOrd="0" presId="urn:microsoft.com/office/officeart/2005/8/layout/radial4"/>
    <dgm:cxn modelId="{324868CB-74A6-F84B-94F7-7E02AEFB6E6C}" type="presParOf" srcId="{E85B3D05-BDC2-6845-B76C-423EE611D487}" destId="{7107855A-3201-464B-8A34-2218DF3BDC4A}" srcOrd="6" destOrd="0" presId="urn:microsoft.com/office/officeart/2005/8/layout/radial4"/>
    <dgm:cxn modelId="{1CE0D09E-FEC7-1040-B8B3-05B15F8D20A3}" type="presParOf" srcId="{E85B3D05-BDC2-6845-B76C-423EE611D487}" destId="{D7841413-9E50-8A4A-BF27-A889DF1744CB}" srcOrd="7" destOrd="0" presId="urn:microsoft.com/office/officeart/2005/8/layout/radial4"/>
    <dgm:cxn modelId="{C685F09A-7132-944E-9D01-CA03745D1CC8}" type="presParOf" srcId="{E85B3D05-BDC2-6845-B76C-423EE611D487}" destId="{8C40498E-DDE4-FB4B-9299-DD5768C558CC}" srcOrd="8" destOrd="0" presId="urn:microsoft.com/office/officeart/2005/8/layout/radial4"/>
    <dgm:cxn modelId="{66F14FB5-437E-344B-BC03-92E9625D3B00}" type="presParOf" srcId="{E85B3D05-BDC2-6845-B76C-423EE611D487}" destId="{EA519AFC-9DA5-3E49-B596-2C358914DD01}" srcOrd="9" destOrd="0" presId="urn:microsoft.com/office/officeart/2005/8/layout/radial4"/>
    <dgm:cxn modelId="{2C621AC8-AD08-9846-BBB9-307C402D244B}" type="presParOf" srcId="{E85B3D05-BDC2-6845-B76C-423EE611D487}" destId="{1A71FA58-C17A-D048-93E2-3780E42159B1}" srcOrd="10" destOrd="0" presId="urn:microsoft.com/office/officeart/2005/8/layout/radial4"/>
    <dgm:cxn modelId="{DBEB5200-6EDA-5949-8BE4-5B15362FCF67}" type="presParOf" srcId="{E85B3D05-BDC2-6845-B76C-423EE611D487}" destId="{ED086BE5-0302-D34C-9AD4-2CA8BF618D35}" srcOrd="11" destOrd="0" presId="urn:microsoft.com/office/officeart/2005/8/layout/radial4"/>
    <dgm:cxn modelId="{A0C97E3F-7EDC-3146-8FBA-18DFA9F50B64}" type="presParOf" srcId="{E85B3D05-BDC2-6845-B76C-423EE611D487}" destId="{AA3F64EF-613B-9E4D-BC07-663BF24CB501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7D2E7-5DEB-2D4C-9762-0E6376AC9A66}">
      <dsp:nvSpPr>
        <dsp:cNvPr id="0" name=""/>
        <dsp:cNvSpPr/>
      </dsp:nvSpPr>
      <dsp:spPr>
        <a:xfrm>
          <a:off x="2796350" y="1695164"/>
          <a:ext cx="1749755" cy="9439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Whole</a:t>
          </a:r>
          <a:r>
            <a:rPr lang="en-US" sz="1600" kern="1200" baseline="0"/>
            <a:t> Ship Model (WSM)</a:t>
          </a:r>
          <a:endParaRPr lang="en-US" sz="1600" kern="1200"/>
        </a:p>
      </dsp:txBody>
      <dsp:txXfrm>
        <a:off x="3052596" y="1833409"/>
        <a:ext cx="1237263" cy="667509"/>
      </dsp:txXfrm>
    </dsp:sp>
    <dsp:sp modelId="{BAEF5592-E65F-8948-9256-F914FFD0AC9C}">
      <dsp:nvSpPr>
        <dsp:cNvPr id="0" name=""/>
        <dsp:cNvSpPr/>
      </dsp:nvSpPr>
      <dsp:spPr>
        <a:xfrm rot="10725550">
          <a:off x="1363067" y="1985380"/>
          <a:ext cx="1355284" cy="4342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007B8-3389-5B47-8B2F-074C65AAEC1C}">
      <dsp:nvSpPr>
        <dsp:cNvPr id="0" name=""/>
        <dsp:cNvSpPr/>
      </dsp:nvSpPr>
      <dsp:spPr>
        <a:xfrm>
          <a:off x="829997" y="1878588"/>
          <a:ext cx="1066459" cy="6771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Operation</a:t>
          </a:r>
        </a:p>
      </dsp:txBody>
      <dsp:txXfrm>
        <a:off x="849830" y="1898421"/>
        <a:ext cx="1026793" cy="637467"/>
      </dsp:txXfrm>
    </dsp:sp>
    <dsp:sp modelId="{108D8617-60F6-3A49-84CF-607CE42E6F0D}">
      <dsp:nvSpPr>
        <dsp:cNvPr id="0" name=""/>
        <dsp:cNvSpPr/>
      </dsp:nvSpPr>
      <dsp:spPr>
        <a:xfrm rot="12175309">
          <a:off x="1756260" y="1395978"/>
          <a:ext cx="1209316" cy="4342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CB414-99D7-9C4A-BB0F-8EAD0C34A949}">
      <dsp:nvSpPr>
        <dsp:cNvPr id="0" name=""/>
        <dsp:cNvSpPr/>
      </dsp:nvSpPr>
      <dsp:spPr>
        <a:xfrm>
          <a:off x="1270775" y="1113004"/>
          <a:ext cx="1066459" cy="5291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Costs</a:t>
          </a:r>
        </a:p>
      </dsp:txBody>
      <dsp:txXfrm>
        <a:off x="1286273" y="1128502"/>
        <a:ext cx="1035463" cy="498155"/>
      </dsp:txXfrm>
    </dsp:sp>
    <dsp:sp modelId="{A001745B-A93A-1D4C-9289-8C4A4C894541}">
      <dsp:nvSpPr>
        <dsp:cNvPr id="0" name=""/>
        <dsp:cNvSpPr/>
      </dsp:nvSpPr>
      <dsp:spPr>
        <a:xfrm rot="14674372">
          <a:off x="2596596" y="908581"/>
          <a:ext cx="1158990" cy="4342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7855A-3201-464B-8A34-2218DF3BDC4A}">
      <dsp:nvSpPr>
        <dsp:cNvPr id="0" name=""/>
        <dsp:cNvSpPr/>
      </dsp:nvSpPr>
      <dsp:spPr>
        <a:xfrm>
          <a:off x="2394048" y="241355"/>
          <a:ext cx="1066459" cy="7219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Ship Design</a:t>
          </a:r>
        </a:p>
      </dsp:txBody>
      <dsp:txXfrm>
        <a:off x="2415193" y="262500"/>
        <a:ext cx="1024169" cy="679643"/>
      </dsp:txXfrm>
    </dsp:sp>
    <dsp:sp modelId="{D7841413-9E50-8A4A-BF27-A889DF1744CB}">
      <dsp:nvSpPr>
        <dsp:cNvPr id="0" name=""/>
        <dsp:cNvSpPr/>
      </dsp:nvSpPr>
      <dsp:spPr>
        <a:xfrm rot="17685625">
          <a:off x="3580983" y="917953"/>
          <a:ext cx="1132561" cy="4342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0498E-DDE4-FB4B-9299-DD5768C558CC}">
      <dsp:nvSpPr>
        <dsp:cNvPr id="0" name=""/>
        <dsp:cNvSpPr/>
      </dsp:nvSpPr>
      <dsp:spPr>
        <a:xfrm>
          <a:off x="3851207" y="278384"/>
          <a:ext cx="1066459" cy="6848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Efficiency </a:t>
          </a:r>
          <a:r>
            <a:rPr lang="en-US" sz="1600" kern="1200" baseline="0" dirty="0" smtClean="0"/>
            <a:t>Measures</a:t>
          </a:r>
          <a:endParaRPr lang="en-US" sz="1600" kern="1200" dirty="0"/>
        </a:p>
      </dsp:txBody>
      <dsp:txXfrm>
        <a:off x="3871267" y="298444"/>
        <a:ext cx="1026339" cy="644777"/>
      </dsp:txXfrm>
    </dsp:sp>
    <dsp:sp modelId="{EA519AFC-9DA5-3E49-B596-2C358914DD01}">
      <dsp:nvSpPr>
        <dsp:cNvPr id="0" name=""/>
        <dsp:cNvSpPr/>
      </dsp:nvSpPr>
      <dsp:spPr>
        <a:xfrm rot="20224691">
          <a:off x="4376878" y="1395978"/>
          <a:ext cx="1209316" cy="4342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1FA58-C17A-D048-93E2-3780E42159B1}">
      <dsp:nvSpPr>
        <dsp:cNvPr id="0" name=""/>
        <dsp:cNvSpPr/>
      </dsp:nvSpPr>
      <dsp:spPr>
        <a:xfrm>
          <a:off x="5005220" y="1113004"/>
          <a:ext cx="1066459" cy="5291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Weather</a:t>
          </a:r>
        </a:p>
      </dsp:txBody>
      <dsp:txXfrm>
        <a:off x="5020718" y="1128502"/>
        <a:ext cx="1035463" cy="498155"/>
      </dsp:txXfrm>
    </dsp:sp>
    <dsp:sp modelId="{ED086BE5-0302-D34C-9AD4-2CA8BF618D35}">
      <dsp:nvSpPr>
        <dsp:cNvPr id="0" name=""/>
        <dsp:cNvSpPr/>
      </dsp:nvSpPr>
      <dsp:spPr>
        <a:xfrm rot="10900695">
          <a:off x="4692588" y="2081596"/>
          <a:ext cx="1361217" cy="434201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F64EF-613B-9E4D-BC07-663BF24CB501}">
      <dsp:nvSpPr>
        <dsp:cNvPr id="0" name=""/>
        <dsp:cNvSpPr/>
      </dsp:nvSpPr>
      <dsp:spPr>
        <a:xfrm>
          <a:off x="5985604" y="1878545"/>
          <a:ext cx="1647242" cy="7611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Performance Evaluation</a:t>
          </a:r>
        </a:p>
      </dsp:txBody>
      <dsp:txXfrm>
        <a:off x="6007896" y="1900837"/>
        <a:ext cx="1602658" cy="716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33B11-8428-4827-9211-5A91C220FE50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0E6D7-5E0A-4CA0-A606-4DE7F1BF0D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26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22888-87EA-44AF-9021-CF64979ABC00}" type="datetimeFigureOut">
              <a:rPr lang="en-GB" smtClean="0"/>
              <a:t>26/06/2017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0DA5F-7664-40D6-9994-2F28F4146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531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DA5F-7664-40D6-9994-2F28F4146C1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DA5F-7664-40D6-9994-2F28F4146C1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294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DA5F-7664-40D6-9994-2F28F4146C1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901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DA5F-7664-40D6-9994-2F28F4146C1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146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dirty="0" smtClean="0"/>
              <a:t>For example, a conventional waste heat recovery plant is only effective close to the it’s design point</a:t>
            </a:r>
          </a:p>
          <a:p>
            <a:pPr lvl="0"/>
            <a:r>
              <a:rPr lang="en-GB" dirty="0" smtClean="0"/>
              <a:t>Also as ship speed changes the relationship between the main and auxiliary engine fuel consumption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DA5F-7664-40D6-9994-2F28F4146C1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411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Consistent with other</a:t>
            </a:r>
            <a:r>
              <a:rPr lang="en-US" baseline="0" dirty="0" smtClean="0"/>
              <a:t> studies</a:t>
            </a:r>
            <a:endParaRPr lang="en-US" dirty="0" smtClean="0"/>
          </a:p>
          <a:p>
            <a:r>
              <a:rPr lang="en-US" dirty="0" smtClean="0"/>
              <a:t>lower carbon factor - electrification, bioenergy or synthetic fuels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DA5F-7664-40D6-9994-2F28F4146C1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97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r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we draw on the expertise and connections of over 35 companies and organisations worldwide.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DA5F-7664-40D6-9994-2F28F4146C1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553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a holistic ship design process</a:t>
            </a:r>
          </a:p>
          <a:p>
            <a:pPr lvl="0"/>
            <a:r>
              <a:rPr lang="en-US" dirty="0" smtClean="0"/>
              <a:t>giving a range of efficiency gains, represented as changes in EEOI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DA5F-7664-40D6-9994-2F28F4146C1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962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200" dirty="0" smtClean="0"/>
              <a:t>Received feedback from work carried out for the Danish Ship Owners and Lloyds Register</a:t>
            </a:r>
          </a:p>
          <a:p>
            <a:pPr lvl="0"/>
            <a:r>
              <a:rPr lang="en-US" sz="2200" dirty="0" smtClean="0"/>
              <a:t>Involved equipment manufacturers to check mechanism for reduction in Energy Efficiency</a:t>
            </a:r>
          </a:p>
          <a:p>
            <a:pPr lvl="0"/>
            <a:r>
              <a:rPr lang="en-US" sz="2200" dirty="0" smtClean="0"/>
              <a:t>And many others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DA5F-7664-40D6-9994-2F28F4146C1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838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requite</a:t>
            </a:r>
            <a:r>
              <a:rPr lang="en-US" baseline="0" dirty="0" smtClean="0"/>
              <a:t> a crude summary but there is a more detailed explanation in paper.</a:t>
            </a:r>
          </a:p>
          <a:p>
            <a:r>
              <a:rPr lang="en-US" sz="2400" baseline="0" dirty="0" smtClean="0"/>
              <a:t>Baseline includes</a:t>
            </a:r>
          </a:p>
          <a:p>
            <a:r>
              <a:rPr lang="en-US" sz="2400" dirty="0" smtClean="0"/>
              <a:t>a 9% fouling and degradation factor</a:t>
            </a:r>
          </a:p>
          <a:p>
            <a:r>
              <a:rPr lang="en-US" sz="2400" dirty="0" smtClean="0"/>
              <a:t>bulbous bows and a standard autopilot</a:t>
            </a:r>
          </a:p>
          <a:p>
            <a:r>
              <a:rPr lang="en-US" sz="2400" dirty="0" smtClean="0"/>
              <a:t>exhaust gas boiler/economizer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DA5F-7664-40D6-9994-2F28F4146C1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249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Whole Ship Model (WSM) is holistic and extensible, ship performance can be assessed with a range of technologies over a range of ship types, design specifications and operational conditions.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DA5F-7664-40D6-9994-2F28F4146C1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988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DA5F-7664-40D6-9994-2F28F4146C1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058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DA5F-7664-40D6-9994-2F28F4146C1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27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Many of the possible future technologies that were examined are available on the market at the moment, all measures are technically feasible.</a:t>
            </a:r>
          </a:p>
          <a:p>
            <a:pPr marL="0" indent="0">
              <a:buNone/>
            </a:pPr>
            <a:r>
              <a:rPr lang="en-US" dirty="0" smtClean="0"/>
              <a:t>“Future” compared to “current” technologies:</a:t>
            </a:r>
          </a:p>
          <a:p>
            <a:r>
              <a:rPr lang="en-US" dirty="0" smtClean="0"/>
              <a:t>Examined more unconventional methods for recovering waste heat</a:t>
            </a:r>
          </a:p>
          <a:p>
            <a:r>
              <a:rPr lang="en-US" dirty="0" smtClean="0"/>
              <a:t>A more expensive hull coating was used</a:t>
            </a:r>
          </a:p>
          <a:p>
            <a:r>
              <a:rPr lang="en-US" dirty="0" smtClean="0"/>
              <a:t>A contra-rotating propeller was used replacing the end-plated propeller and rudder bulb</a:t>
            </a:r>
          </a:p>
          <a:p>
            <a:r>
              <a:rPr lang="en-US" dirty="0" smtClean="0"/>
              <a:t>Air Lubrication and Flettner Rotors were included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DA5F-7664-40D6-9994-2F28F4146C1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012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201622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9538" y="4293096"/>
            <a:ext cx="6110893" cy="936104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17" name="Picture 17" descr="MidBlue10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Nishat\Dropbox (UCL-shipping)\SCC Administration\logos\SCC Logos\green_transp_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9" y="554523"/>
            <a:ext cx="1897783" cy="72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88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7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2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06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607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82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43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89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37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225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92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9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0808"/>
            <a:ext cx="822960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9" name="Picture 17" descr="MidBlue90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Nishat\Dropbox (UCL-shipping)\SCC Administration\logos\SCC Logos\green_transp_1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63" y="99892"/>
            <a:ext cx="1047377" cy="40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8413054" y="6344106"/>
            <a:ext cx="60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E5BC1E-D4C9-4FA9-BE3F-261D9B64046B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49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efficientshipdesign.com/imopresentation.pptx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hyperlink" Target="mailto:santiago.fuente.11@ucl.ac.uk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antiago.fuente.11@ucl.ac.uk" TargetMode="External"/><Relationship Id="rId4" Type="http://schemas.openxmlformats.org/officeDocument/2006/relationships/image" Target="../media/image23.png"/><Relationship Id="rId5" Type="http://schemas.openxmlformats.org/officeDocument/2006/relationships/hyperlink" Target="http://www.u-mas.co.uk/" TargetMode="External"/><Relationship Id="rId6" Type="http://schemas.openxmlformats.org/officeDocument/2006/relationships/hyperlink" Target="http://www.efficientshipdesign.com/imopresentation.pptx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png"/><Relationship Id="rId10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014" y="1412776"/>
            <a:ext cx="7772400" cy="2016223"/>
          </a:xfrm>
        </p:spPr>
        <p:txBody>
          <a:bodyPr>
            <a:normAutofit/>
          </a:bodyPr>
          <a:lstStyle/>
          <a:p>
            <a:r>
              <a:rPr lang="en-GB" dirty="0"/>
              <a:t>Calculated EEOI improvements using ship energy efficiency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752" y="4149080"/>
            <a:ext cx="6110893" cy="93610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Dr John Calleya</a:t>
            </a:r>
          </a:p>
          <a:p>
            <a:r>
              <a:rPr lang="en-GB" dirty="0" smtClean="0"/>
              <a:t>Dr Santiago Suarez de la Fuente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199617" y="3059667"/>
            <a:ext cx="4725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Institute </a:t>
            </a:r>
            <a:r>
              <a:rPr lang="en-GB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of Marine Engineering, Science and Technology and the Royal Institution of Naval Architects</a:t>
            </a:r>
          </a:p>
          <a:p>
            <a:pPr algn="ctr"/>
            <a:r>
              <a:rPr lang="en-GB" dirty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rPr>
              <a:t>June 27 2017</a:t>
            </a:r>
            <a:endParaRPr lang="en-US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5444570"/>
            <a:ext cx="7364946" cy="924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d</a:t>
            </a:r>
            <a:r>
              <a:rPr lang="en-GB" sz="2400" dirty="0" smtClean="0"/>
              <a:t>ownload presentation: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>
                <a:hlinkClick r:id="rId3"/>
              </a:rPr>
              <a:t>www.efficientshipdesign.com/imopresentation.pptx</a:t>
            </a:r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9462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dirty="0" smtClean="0"/>
              <a:t>Large survey </a:t>
            </a:r>
            <a:r>
              <a:rPr lang="en-US" dirty="0"/>
              <a:t>of ship owners </a:t>
            </a:r>
            <a:r>
              <a:rPr lang="en-US" dirty="0" smtClean="0"/>
              <a:t>and operators on energy efficiency measures, </a:t>
            </a:r>
            <a:r>
              <a:rPr lang="en-US" dirty="0" err="1"/>
              <a:t>Rehmatulla</a:t>
            </a:r>
            <a:r>
              <a:rPr lang="en-US" dirty="0"/>
              <a:t> and Calleya (2016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Survey confirmed </a:t>
            </a:r>
            <a:r>
              <a:rPr lang="en-US" dirty="0"/>
              <a:t>some </a:t>
            </a:r>
            <a:r>
              <a:rPr lang="en-US" dirty="0" smtClean="0"/>
              <a:t>preconceptions</a:t>
            </a:r>
          </a:p>
          <a:p>
            <a:pPr lvl="1"/>
            <a:r>
              <a:rPr lang="en-US" sz="2400" dirty="0" smtClean="0"/>
              <a:t>Widespread </a:t>
            </a:r>
            <a:r>
              <a:rPr lang="en-US" sz="2400" dirty="0"/>
              <a:t>use of bulbous bows, pre/post-swirl devices, engine modifications and waste heat </a:t>
            </a:r>
            <a:r>
              <a:rPr lang="en-US" sz="2400" dirty="0" smtClean="0"/>
              <a:t>recovery</a:t>
            </a:r>
          </a:p>
          <a:p>
            <a:pPr lvl="1"/>
            <a:r>
              <a:rPr lang="en-US" sz="2400" u="sng" dirty="0"/>
              <a:t>Generally, adoption is </a:t>
            </a:r>
            <a:r>
              <a:rPr lang="en-US" sz="2400" u="sng" dirty="0" smtClean="0"/>
              <a:t>small</a:t>
            </a:r>
            <a:endParaRPr lang="en-US" sz="2400" u="sng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994122"/>
          </a:xfrm>
        </p:spPr>
        <p:txBody>
          <a:bodyPr>
            <a:noAutofit/>
          </a:bodyPr>
          <a:lstStyle/>
          <a:p>
            <a:r>
              <a:rPr lang="en-US" sz="2800" dirty="0"/>
              <a:t>Energy efficiency </a:t>
            </a:r>
            <a:r>
              <a:rPr lang="en-US" sz="2800" dirty="0" smtClean="0"/>
              <a:t>methods </a:t>
            </a:r>
            <a:r>
              <a:rPr lang="en-US" sz="2800" dirty="0"/>
              <a:t>being used in 2015 [</a:t>
            </a:r>
            <a:r>
              <a:rPr lang="en-GB" sz="2800" dirty="0"/>
              <a:t>MEPC </a:t>
            </a:r>
            <a:r>
              <a:rPr lang="en-GB" sz="2800" dirty="0" smtClean="0"/>
              <a:t>69/INF.8</a:t>
            </a:r>
            <a:r>
              <a:rPr lang="en-US" sz="2800" dirty="0" smtClean="0"/>
              <a:t>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871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1" y="1533070"/>
            <a:ext cx="7536396" cy="4776250"/>
          </a:xfrm>
        </p:spPr>
      </p:pic>
      <p:sp>
        <p:nvSpPr>
          <p:cNvPr id="5" name="TextBox 4"/>
          <p:cNvSpPr txBox="1"/>
          <p:nvPr/>
        </p:nvSpPr>
        <p:spPr>
          <a:xfrm>
            <a:off x="608415" y="6309320"/>
            <a:ext cx="7927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Implementation of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Hydrodynamic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Measures in 2015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Rehmatulla and Calleya (2016).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994122"/>
          </a:xfrm>
        </p:spPr>
        <p:txBody>
          <a:bodyPr>
            <a:noAutofit/>
          </a:bodyPr>
          <a:lstStyle/>
          <a:p>
            <a:r>
              <a:rPr lang="en-US" sz="2800" dirty="0"/>
              <a:t>Energy efficiency </a:t>
            </a:r>
            <a:r>
              <a:rPr lang="en-US" sz="2800" dirty="0" smtClean="0"/>
              <a:t>methods </a:t>
            </a:r>
            <a:r>
              <a:rPr lang="en-US" sz="2800" dirty="0"/>
              <a:t>being used in 2015 [</a:t>
            </a:r>
            <a:r>
              <a:rPr lang="en-GB" sz="2800" dirty="0"/>
              <a:t>MEPC </a:t>
            </a:r>
            <a:r>
              <a:rPr lang="en-GB" sz="2800" dirty="0" smtClean="0"/>
              <a:t>69/INF.8</a:t>
            </a:r>
            <a:r>
              <a:rPr lang="en-US" sz="2800" dirty="0" smtClean="0"/>
              <a:t>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051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97" y="1494888"/>
            <a:ext cx="7100834" cy="4969830"/>
          </a:xfrm>
        </p:spPr>
      </p:pic>
      <p:sp>
        <p:nvSpPr>
          <p:cNvPr id="5" name="TextBox 4"/>
          <p:cNvSpPr txBox="1"/>
          <p:nvPr/>
        </p:nvSpPr>
        <p:spPr>
          <a:xfrm>
            <a:off x="607351" y="6464718"/>
            <a:ext cx="7369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Implementation of Design Measures in 2015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Rehmatulla and Calleya (2016).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994122"/>
          </a:xfrm>
        </p:spPr>
        <p:txBody>
          <a:bodyPr>
            <a:noAutofit/>
          </a:bodyPr>
          <a:lstStyle/>
          <a:p>
            <a:r>
              <a:rPr lang="en-US" sz="2800" dirty="0"/>
              <a:t>Energy efficiency </a:t>
            </a:r>
            <a:r>
              <a:rPr lang="en-US" sz="2800" dirty="0" smtClean="0"/>
              <a:t>methods </a:t>
            </a:r>
            <a:r>
              <a:rPr lang="en-US" sz="2800" dirty="0"/>
              <a:t>being used in 2015 [</a:t>
            </a:r>
            <a:r>
              <a:rPr lang="en-GB" sz="2800" dirty="0"/>
              <a:t>MEPC </a:t>
            </a:r>
            <a:r>
              <a:rPr lang="en-GB" sz="2800" dirty="0" smtClean="0"/>
              <a:t>69/INF.8</a:t>
            </a:r>
            <a:r>
              <a:rPr lang="en-US" sz="2800" dirty="0" smtClean="0"/>
              <a:t>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791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5853" y="6151399"/>
            <a:ext cx="8132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Implementation of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Energy Sources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 2015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Rehmatulla and Calleya (2016). 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" y="1630062"/>
            <a:ext cx="9093587" cy="4521337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994122"/>
          </a:xfrm>
        </p:spPr>
        <p:txBody>
          <a:bodyPr>
            <a:noAutofit/>
          </a:bodyPr>
          <a:lstStyle/>
          <a:p>
            <a:r>
              <a:rPr lang="en-US" sz="2800" dirty="0"/>
              <a:t>Energy efficiency </a:t>
            </a:r>
            <a:r>
              <a:rPr lang="en-US" sz="2800" dirty="0" smtClean="0"/>
              <a:t>methods </a:t>
            </a:r>
            <a:r>
              <a:rPr lang="en-US" sz="2800" dirty="0"/>
              <a:t>being used in 2015 [</a:t>
            </a:r>
            <a:r>
              <a:rPr lang="en-GB" sz="2800" dirty="0"/>
              <a:t>MEPC </a:t>
            </a:r>
            <a:r>
              <a:rPr lang="en-GB" sz="2800" dirty="0" smtClean="0"/>
              <a:t>69/INF.8</a:t>
            </a:r>
            <a:r>
              <a:rPr lang="en-US" sz="2800" dirty="0" smtClean="0"/>
              <a:t>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20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Technology </a:t>
            </a:r>
            <a:r>
              <a:rPr lang="en-US" sz="3200" smtClean="0"/>
              <a:t>Efficiency Method combinations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9771"/>
              </p:ext>
            </p:extLst>
          </p:nvPr>
        </p:nvGraphicFramePr>
        <p:xfrm>
          <a:off x="457200" y="1700213"/>
          <a:ext cx="82296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Current technologies</a:t>
                      </a:r>
                      <a:r>
                        <a:rPr lang="en-US" baseline="0" dirty="0" smtClean="0"/>
                        <a:t> combination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Future technologies combination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Rudder Bulb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Contra</a:t>
                      </a:r>
                      <a:r>
                        <a:rPr lang="en-US" baseline="0" dirty="0" smtClean="0"/>
                        <a:t> rotating propeller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End-plated Propeller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Engine </a:t>
                      </a:r>
                      <a:r>
                        <a:rPr lang="en-US" dirty="0" err="1" smtClean="0"/>
                        <a:t>Derating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Engine </a:t>
                      </a:r>
                      <a:r>
                        <a:rPr lang="en-US" dirty="0" err="1" smtClean="0"/>
                        <a:t>Derating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Speed</a:t>
                      </a:r>
                      <a:r>
                        <a:rPr lang="en-US" baseline="0" dirty="0" smtClean="0"/>
                        <a:t> control of pumps and fans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Speed</a:t>
                      </a:r>
                      <a:r>
                        <a:rPr lang="en-US" baseline="0" dirty="0" smtClean="0"/>
                        <a:t> control of pumps and fans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Energy saving</a:t>
                      </a:r>
                      <a:r>
                        <a:rPr lang="en-US" baseline="0" dirty="0" smtClean="0"/>
                        <a:t> lighting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Energy saving</a:t>
                      </a:r>
                      <a:r>
                        <a:rPr lang="en-US" baseline="0" dirty="0" smtClean="0"/>
                        <a:t> lighting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WHR Steam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WHR Steam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WHR Organic </a:t>
                      </a:r>
                      <a:r>
                        <a:rPr lang="en-US" dirty="0" err="1" smtClean="0"/>
                        <a:t>Rankine</a:t>
                      </a:r>
                      <a:r>
                        <a:rPr lang="en-US" dirty="0" smtClean="0"/>
                        <a:t> Cycle</a:t>
                      </a:r>
                      <a:r>
                        <a:rPr lang="en-US" baseline="0" dirty="0" smtClean="0"/>
                        <a:t> (ORC)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WHR series </a:t>
                      </a:r>
                      <a:r>
                        <a:rPr lang="en-GB" dirty="0" err="1" smtClean="0"/>
                        <a:t>turbocompounding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High cost hull coating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Air lubrication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Stern flap or block coefficient reduction (depending on the ship type)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Maximum Flettner Rotors (not containers)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3568" y="4958595"/>
            <a:ext cx="21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Technologies </a:t>
            </a:r>
            <a:r>
              <a:rPr lang="en-US" sz="24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that are not widely used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87824" y="4437112"/>
            <a:ext cx="0" cy="223224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5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Efficiency methods for a MR Tanker</a:t>
            </a:r>
            <a:br>
              <a:rPr lang="en-US" sz="3200" dirty="0" smtClean="0"/>
            </a:br>
            <a:r>
              <a:rPr lang="en-US" sz="3200" dirty="0" smtClean="0"/>
              <a:t>with a 14.8 knot design speed 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8514782"/>
              </p:ext>
            </p:extLst>
          </p:nvPr>
        </p:nvGraphicFramePr>
        <p:xfrm>
          <a:off x="2570398" y="1700813"/>
          <a:ext cx="6116402" cy="4895692"/>
        </p:xfrm>
        <a:graphic>
          <a:graphicData uri="http://schemas.openxmlformats.org/drawingml/2006/table">
            <a:tbl>
              <a:tblPr firstRow="1" firstCol="1" bandRow="1"/>
              <a:tblGrid>
                <a:gridCol w="481745"/>
                <a:gridCol w="626073"/>
                <a:gridCol w="626073"/>
                <a:gridCol w="626073"/>
                <a:gridCol w="626073"/>
                <a:gridCol w="626073"/>
                <a:gridCol w="626073"/>
                <a:gridCol w="626073"/>
                <a:gridCol w="626073"/>
                <a:gridCol w="626073"/>
              </a:tblGrid>
              <a:tr h="1368148"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 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vert="vert27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Operating Speed (knots)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Baseline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Rudder bulb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Vane wheel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Contra rotating propeller (CRP)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End plated propeller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Air lubrication (AL)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Min. Flettner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rotor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Max. Flettner rotor (FR)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962">
                <a:tc rowSpan="12"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MR Tanker – hydrodynamic and renewable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4.4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80.2%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80.0%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79.9%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80.9%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80.0%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86.2%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71.3%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73.0%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5.9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72.0%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71.7%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71.4%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72.8%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71.7%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75.9%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55.5%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57.0%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3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8.8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77.6%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77.1%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76.6%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77.6%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77.1%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78.6%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56.5%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49.1%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3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9.6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82.6%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82.0%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81.4%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81.9%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82.0%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83.0%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60.5%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52.6%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3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10.4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88.0%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87.3%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86.6%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86.5%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87.3%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87.8%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65.0%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56.7%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3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11.1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94.2%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93.4%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92.6%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91.7%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93.4%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93.6%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70.4%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61.8%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3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11.5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98.1%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97.2%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96.4%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95.0%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97.2%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97.3%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73.8%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65.1%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3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11.7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100.0%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99.1%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98.2%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96.6%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99.1%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99.1%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75.5%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66.7%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3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11.8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101.5%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100.6%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99.7%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97.9%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100.6%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100.5%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76.8%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68.0%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3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12.6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110.2%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109.2%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108.2%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105.4%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109.2%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108.8%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84.4%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75.3%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14.1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135.7%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134.3%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133.0%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129.0%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134.3%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133.5%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104.7%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94.7%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9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14.8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157.0%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155.4%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153.8%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152.0%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155.4%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154.5%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119.0%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108.0%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4565180"/>
            <a:ext cx="211319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Table 1: EEOI of hydrodynamic and renewable methods for a MR Tanker (compared to 2010).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126" y="2553154"/>
            <a:ext cx="2410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The table numbers are the same as </a:t>
            </a:r>
            <a:r>
              <a:rPr lang="mr-I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ISWG-GHG </a:t>
            </a:r>
            <a:r>
              <a:rPr lang="mr-I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1/2/10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164090" y="3568817"/>
            <a:ext cx="197254" cy="996362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998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51742"/>
              </p:ext>
            </p:extLst>
          </p:nvPr>
        </p:nvGraphicFramePr>
        <p:xfrm>
          <a:off x="2571879" y="1700804"/>
          <a:ext cx="6120002" cy="5056976"/>
        </p:xfrm>
        <a:graphic>
          <a:graphicData uri="http://schemas.openxmlformats.org/drawingml/2006/table">
            <a:tbl>
              <a:tblPr firstRow="1" firstCol="1" bandRow="1"/>
              <a:tblGrid>
                <a:gridCol w="610598"/>
                <a:gridCol w="612156"/>
                <a:gridCol w="612156"/>
                <a:gridCol w="612156"/>
                <a:gridCol w="612156"/>
                <a:gridCol w="612156"/>
                <a:gridCol w="612156"/>
                <a:gridCol w="612156"/>
                <a:gridCol w="612156"/>
                <a:gridCol w="612156"/>
              </a:tblGrid>
              <a:tr h="1440164"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 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vert="vert27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Operating Speed (knots)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Baseline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Block coefficient reduction (BR)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Current combination (used in 2015)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Future combination (with CRP,  AL, ORC, BR)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Future combination with wind (with CRP, AL, ORC, BC and FR)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Future combination with FR and 25% carbon factor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Future combination with FR and 50% carbon factor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Future combination with FR and 75% carbon factor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1401">
                <a:tc rowSpan="12"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MR Tanker – block coefficient reduction and combinations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4.4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80.2%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79.7%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79.3%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85.7%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70.8%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53.1%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35.4%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17.7%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14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5.9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72.0%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71.3%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71.0%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74.8%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53.8%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40.4%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26.9%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13.5%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14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8.8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77.6%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76.1%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76.3%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74.8%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42.7%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32.0%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21.4%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10.7%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14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9.6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82.6%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80.8%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81.1%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77.7%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45.1%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33.8%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22.6%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11.3%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14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10.4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88.0%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85.8%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86.3%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81.1%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48.0%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36.0%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24.0%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12.0%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14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11.1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94.2%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91.5%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92.4%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83.5%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50.1%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37.6%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25.0%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12.5%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14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11.5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98.1%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95.1%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96.1%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83.7%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50.1%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37.6%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25.1%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12.5%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14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11.7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100.0%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96.9%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97.8%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84.7%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51.0%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38.3%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25.5%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12.8%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14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11.8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101.5%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98.2%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99.2%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85.5%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51.8%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38.8%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25.9%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12.9%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14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12.6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110.2%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106.2%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103.7%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90.3%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55.9%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42.0%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28.0%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14.0%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14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14.1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135.7%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129.3%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126.5%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109.3%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68.7%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51.5%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34.3%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17.2%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14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14.8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157.0%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rial" charset="0"/>
                          <a:ea typeface="Arial" charset="0"/>
                          <a:cs typeface="Times New Roman" charset="0"/>
                        </a:rPr>
                        <a:t>148.3%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146.1%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131.4%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79.5%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59.7%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39.8%</a:t>
                      </a:r>
                      <a:endParaRPr lang="en-GB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19.9%</a:t>
                      </a:r>
                      <a:endParaRPr lang="en-GB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6211" marR="362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4464842"/>
            <a:ext cx="211467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Table 3: EEOI of block coefficient reduction and combinations of methods for a MR Tanker (compared to 2010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994122"/>
          </a:xfrm>
        </p:spPr>
        <p:txBody>
          <a:bodyPr>
            <a:noAutofit/>
          </a:bodyPr>
          <a:lstStyle/>
          <a:p>
            <a:r>
              <a:rPr lang="en-US" sz="3200" dirty="0" smtClean="0"/>
              <a:t>Efficiency methods for a MR Tanker</a:t>
            </a:r>
            <a:br>
              <a:rPr lang="en-US" sz="3200" dirty="0" smtClean="0"/>
            </a:br>
            <a:r>
              <a:rPr lang="en-US" sz="3200" dirty="0" smtClean="0"/>
              <a:t>with a 14.8 knot design speed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67414" y="2104685"/>
            <a:ext cx="24102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The data here is represented as a percentage EEOI:</a:t>
            </a:r>
          </a:p>
          <a:p>
            <a:r>
              <a:rPr lang="en-GB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% reduction = (1-%EEOI)</a:t>
            </a:r>
            <a:endParaRPr lang="mr-IN" sz="1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39752" y="2685843"/>
            <a:ext cx="1656184" cy="79396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96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994122"/>
          </a:xfrm>
        </p:spPr>
        <p:txBody>
          <a:bodyPr>
            <a:noAutofit/>
          </a:bodyPr>
          <a:lstStyle/>
          <a:p>
            <a:r>
              <a:rPr lang="en-US" sz="3200" dirty="0" smtClean="0"/>
              <a:t>Efficiency methods for a MR Tanker</a:t>
            </a:r>
            <a:br>
              <a:rPr lang="en-US" sz="3200" dirty="0" smtClean="0"/>
            </a:br>
            <a:r>
              <a:rPr lang="en-US" sz="3200" dirty="0" smtClean="0"/>
              <a:t>with a 14.8 knot design speed 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this particular ship at the EEOI speed: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2.2%</a:t>
            </a:r>
            <a:r>
              <a:rPr lang="en-US" dirty="0" smtClean="0"/>
              <a:t> reduction in EEOI from combining 6 technologies that are currently in use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15.3%</a:t>
            </a:r>
            <a:r>
              <a:rPr lang="en-US" dirty="0" smtClean="0"/>
              <a:t> reduction in EEOI from combining 11 possible future technologies</a:t>
            </a:r>
          </a:p>
          <a:p>
            <a:pPr lvl="1"/>
            <a:r>
              <a:rPr lang="mr-IN" dirty="0" smtClean="0"/>
              <a:t>…</a:t>
            </a:r>
            <a:r>
              <a:rPr lang="en-US" dirty="0" smtClean="0"/>
              <a:t>this is potentially </a:t>
            </a:r>
            <a:r>
              <a:rPr lang="en-US" b="1" dirty="0" smtClean="0"/>
              <a:t>49%</a:t>
            </a:r>
            <a:r>
              <a:rPr lang="en-US" dirty="0" smtClean="0"/>
              <a:t> if Flettner rotors are included</a:t>
            </a:r>
          </a:p>
          <a:p>
            <a:pPr lvl="1"/>
            <a:r>
              <a:rPr lang="en-US" dirty="0" smtClean="0"/>
              <a:t>An additional </a:t>
            </a:r>
            <a:r>
              <a:rPr lang="en-US" b="1" dirty="0" smtClean="0"/>
              <a:t>3.1%</a:t>
            </a:r>
            <a:r>
              <a:rPr lang="en-US" dirty="0" smtClean="0"/>
              <a:t> reduction in EEOI was found from operational methods</a:t>
            </a:r>
          </a:p>
          <a:p>
            <a:r>
              <a:rPr lang="en-US" u="sng" dirty="0" smtClean="0"/>
              <a:t>The potential reduction in EEOI varies depending on the particular ship</a:t>
            </a:r>
          </a:p>
        </p:txBody>
      </p:sp>
    </p:spTree>
    <p:extLst>
      <p:ext uri="{BB962C8B-B14F-4D97-AF65-F5344CB8AC3E}">
        <p14:creationId xmlns:p14="http://schemas.microsoft.com/office/powerpoint/2010/main" val="7402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existing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MEPC 69/Inf.11 </a:t>
            </a:r>
            <a:r>
              <a:rPr lang="en-US" dirty="0" smtClean="0"/>
              <a:t>by SSPA, contains experiences with ships </a:t>
            </a:r>
            <a:r>
              <a:rPr lang="en-US" dirty="0" smtClean="0"/>
              <a:t>fitted with efficiency methods</a:t>
            </a:r>
            <a:r>
              <a:rPr lang="en-GB" dirty="0" smtClean="0"/>
              <a:t>.</a:t>
            </a:r>
            <a:endParaRPr lang="en-GB" dirty="0" smtClean="0"/>
          </a:p>
          <a:p>
            <a:r>
              <a:rPr lang="en-GB" dirty="0"/>
              <a:t>MEPC </a:t>
            </a:r>
            <a:r>
              <a:rPr lang="en-GB" dirty="0" smtClean="0"/>
              <a:t>63/Inf.2 and MEPC </a:t>
            </a:r>
            <a:r>
              <a:rPr lang="en-GB" dirty="0" smtClean="0"/>
              <a:t>69/Inf.18 </a:t>
            </a:r>
            <a:r>
              <a:rPr lang="en-GB" dirty="0" smtClean="0"/>
              <a:t>have similar emission reductions to those calculated </a:t>
            </a:r>
            <a:r>
              <a:rPr lang="en-GB" dirty="0" smtClean="0"/>
              <a:t>here</a:t>
            </a:r>
          </a:p>
          <a:p>
            <a:r>
              <a:rPr lang="en-GB" dirty="0" smtClean="0"/>
              <a:t>The </a:t>
            </a:r>
            <a:r>
              <a:rPr lang="en-GB" dirty="0"/>
              <a:t>Second IMO GHG Study identified reduction potentials of 25-75% on 2007 </a:t>
            </a:r>
            <a:r>
              <a:rPr lang="en-GB" dirty="0" smtClean="0"/>
              <a:t>ship </a:t>
            </a:r>
            <a:r>
              <a:rPr lang="en-GB" dirty="0" smtClean="0"/>
              <a:t>parameters</a:t>
            </a:r>
          </a:p>
          <a:p>
            <a:r>
              <a:rPr lang="en-GB" dirty="0" smtClean="0"/>
              <a:t>All studies consider speed as an efficiency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3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Designing ships to particular speeds and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dirty="0"/>
              <a:t>Ships in 2010 were designed for a higher design speed, but operated at lower </a:t>
            </a:r>
            <a:r>
              <a:rPr lang="en-GB" dirty="0" smtClean="0"/>
              <a:t>speeds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As </a:t>
            </a:r>
            <a:r>
              <a:rPr lang="en-GB" dirty="0"/>
              <a:t>ships </a:t>
            </a:r>
            <a:r>
              <a:rPr lang="en-GB" dirty="0" smtClean="0"/>
              <a:t>operate </a:t>
            </a:r>
            <a:r>
              <a:rPr lang="en-GB" dirty="0"/>
              <a:t>away from their design point the efficiency of </a:t>
            </a:r>
            <a:r>
              <a:rPr lang="en-GB" dirty="0" smtClean="0"/>
              <a:t>components of the ship and efficiency methods can decrease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94" y="2555903"/>
            <a:ext cx="5508612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9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Shipping in Changing Climates</a:t>
            </a:r>
          </a:p>
          <a:p>
            <a:r>
              <a:rPr lang="en-US" sz="3200" dirty="0" smtClean="0"/>
              <a:t>Overview of Inf. Paper </a:t>
            </a:r>
            <a:r>
              <a:rPr lang="mr-IN" sz="3200" dirty="0" smtClean="0"/>
              <a:t>ISWG-GHG 1/2/10</a:t>
            </a:r>
            <a:endParaRPr lang="en-GB" sz="3200" dirty="0" smtClean="0"/>
          </a:p>
          <a:p>
            <a:r>
              <a:rPr lang="en-US" sz="3200" dirty="0" smtClean="0"/>
              <a:t>Calculation </a:t>
            </a:r>
            <a:r>
              <a:rPr lang="en-US" sz="3200" dirty="0"/>
              <a:t>P</a:t>
            </a:r>
            <a:r>
              <a:rPr lang="en-US" sz="3200" dirty="0" smtClean="0"/>
              <a:t>rocess</a:t>
            </a:r>
            <a:endParaRPr lang="en-US" sz="3200" dirty="0" smtClean="0"/>
          </a:p>
          <a:p>
            <a:r>
              <a:rPr lang="en-US" sz="3200" dirty="0" smtClean="0"/>
              <a:t>Survey of ship owners and operators </a:t>
            </a:r>
            <a:endParaRPr lang="en-US" sz="3200" dirty="0"/>
          </a:p>
          <a:p>
            <a:r>
              <a:rPr lang="en-US" sz="3200" dirty="0" smtClean="0"/>
              <a:t>Combinations of Efficiency Methods</a:t>
            </a:r>
          </a:p>
          <a:p>
            <a:r>
              <a:rPr lang="en-US" sz="3200" dirty="0" smtClean="0"/>
              <a:t>Comparison </a:t>
            </a:r>
            <a:r>
              <a:rPr lang="en-US" sz="3200" dirty="0" smtClean="0"/>
              <a:t>with existing studies</a:t>
            </a:r>
          </a:p>
          <a:p>
            <a:r>
              <a:rPr lang="en-US" sz="3200" dirty="0" smtClean="0"/>
              <a:t>Conclusions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732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3000" dirty="0"/>
              <a:t>Further operating speed reductions do not necessarily result in EEOI reductions as the ship’s equipment </a:t>
            </a:r>
            <a:r>
              <a:rPr lang="en-GB" sz="3000" dirty="0" smtClean="0"/>
              <a:t>away </a:t>
            </a:r>
            <a:r>
              <a:rPr lang="en-GB" sz="3000" dirty="0"/>
              <a:t>from </a:t>
            </a:r>
            <a:r>
              <a:rPr lang="en-GB" sz="3000" dirty="0" smtClean="0"/>
              <a:t>design </a:t>
            </a:r>
            <a:r>
              <a:rPr lang="en-GB" sz="3000" dirty="0"/>
              <a:t>point</a:t>
            </a:r>
          </a:p>
          <a:p>
            <a:r>
              <a:rPr lang="en-GB" sz="3000" dirty="0" smtClean="0"/>
              <a:t>Assuming </a:t>
            </a:r>
            <a:r>
              <a:rPr lang="en-GB" sz="3000" dirty="0" smtClean="0"/>
              <a:t>that the same operational EEOI speed is </a:t>
            </a:r>
            <a:r>
              <a:rPr lang="en-GB" sz="3000" dirty="0" smtClean="0"/>
              <a:t>maintained</a:t>
            </a:r>
            <a:endParaRPr lang="en-GB" sz="3000" dirty="0" smtClean="0"/>
          </a:p>
          <a:p>
            <a:pPr lvl="1"/>
            <a:r>
              <a:rPr lang="en-GB" sz="2000" b="1" dirty="0" smtClean="0"/>
              <a:t>2.2% to 4.7%</a:t>
            </a:r>
            <a:r>
              <a:rPr lang="en-GB" sz="2000" dirty="0" smtClean="0"/>
              <a:t> reductions from </a:t>
            </a:r>
            <a:r>
              <a:rPr lang="en-GB" sz="2000" dirty="0"/>
              <a:t>technologies </a:t>
            </a:r>
            <a:r>
              <a:rPr lang="en-GB" sz="2000" dirty="0" smtClean="0"/>
              <a:t>in </a:t>
            </a:r>
            <a:r>
              <a:rPr lang="en-GB" sz="2000" dirty="0"/>
              <a:t>use in </a:t>
            </a:r>
            <a:r>
              <a:rPr lang="en-GB" sz="2000" dirty="0" smtClean="0"/>
              <a:t>2015</a:t>
            </a:r>
          </a:p>
          <a:p>
            <a:pPr lvl="1"/>
            <a:r>
              <a:rPr lang="en-GB" sz="2000" b="1" dirty="0" smtClean="0"/>
              <a:t>7.5</a:t>
            </a:r>
            <a:r>
              <a:rPr lang="en-GB" sz="2000" b="1" dirty="0"/>
              <a:t>% to </a:t>
            </a:r>
            <a:r>
              <a:rPr lang="en-GB" sz="2000" b="1" dirty="0" smtClean="0"/>
              <a:t>19.4</a:t>
            </a:r>
            <a:r>
              <a:rPr lang="en-GB" sz="2000" b="1" dirty="0"/>
              <a:t>%</a:t>
            </a:r>
            <a:r>
              <a:rPr lang="en-GB" sz="2000" dirty="0"/>
              <a:t> </a:t>
            </a:r>
            <a:r>
              <a:rPr lang="en-GB" sz="2000" dirty="0" smtClean="0"/>
              <a:t>reductions are possible from efficiency methods</a:t>
            </a:r>
          </a:p>
          <a:p>
            <a:pPr lvl="1"/>
            <a:r>
              <a:rPr lang="en-GB" sz="2000" b="1" dirty="0" smtClean="0"/>
              <a:t>53.8% to 90.5%</a:t>
            </a:r>
            <a:r>
              <a:rPr lang="en-GB" sz="2000" dirty="0" smtClean="0"/>
              <a:t> reductions are possible from wind and </a:t>
            </a:r>
            <a:r>
              <a:rPr lang="en-GB" sz="2000" dirty="0" smtClean="0"/>
              <a:t>fuels</a:t>
            </a:r>
            <a:endParaRPr lang="en-GB" sz="3200" dirty="0" smtClean="0"/>
          </a:p>
          <a:p>
            <a:r>
              <a:rPr lang="en-GB" sz="3000" dirty="0" smtClean="0"/>
              <a:t>Much higher EEOI reductions require the </a:t>
            </a:r>
            <a:r>
              <a:rPr lang="en-GB" sz="3000" dirty="0"/>
              <a:t>use of wind energy and/or fuels with a lower carbon </a:t>
            </a:r>
            <a:r>
              <a:rPr lang="en-GB" sz="3000" dirty="0" smtClean="0"/>
              <a:t>factor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16071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efficientshipdesign.com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993" y="1988840"/>
            <a:ext cx="5531807" cy="4465637"/>
          </a:xfrm>
        </p:spPr>
      </p:pic>
      <p:sp>
        <p:nvSpPr>
          <p:cNvPr id="5" name="Rectangle 4"/>
          <p:cNvSpPr/>
          <p:nvPr/>
        </p:nvSpPr>
        <p:spPr>
          <a:xfrm>
            <a:off x="457200" y="1458064"/>
            <a:ext cx="29626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Efficiency method decision </a:t>
            </a:r>
            <a:r>
              <a:rPr lang="en-GB" dirty="0" smtClean="0"/>
              <a:t>tool with </a:t>
            </a:r>
            <a:r>
              <a:rPr lang="en-GB" dirty="0"/>
              <a:t>IMO paper data is at:</a:t>
            </a:r>
          </a:p>
          <a:p>
            <a:r>
              <a:rPr lang="en-GB" dirty="0" smtClean="0">
                <a:hlinkClick r:id="rId3"/>
              </a:rPr>
              <a:t>www.efficientshipdesign.com</a:t>
            </a:r>
          </a:p>
          <a:p>
            <a:endParaRPr lang="en-GB" dirty="0">
              <a:hlinkClick r:id="rId3"/>
            </a:endParaRP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This includes a cost and profit calculator for a range of efficiency methods and operating speeds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click on each efficiency method for an explanation</a:t>
            </a:r>
          </a:p>
          <a:p>
            <a:endParaRPr lang="en-GB" dirty="0"/>
          </a:p>
          <a:p>
            <a:r>
              <a:rPr lang="en-GB" dirty="0" smtClean="0"/>
              <a:t>Efficiency method decision tool was funded by a UCL Impact Acceleration Award and was developed with the Sustainable Shipping Initiative.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60" y="0"/>
            <a:ext cx="9155360" cy="739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1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72091"/>
            <a:ext cx="8229600" cy="2848371"/>
          </a:xfrm>
        </p:spPr>
      </p:pic>
      <p:sp>
        <p:nvSpPr>
          <p:cNvPr id="5" name="TextBox 4"/>
          <p:cNvSpPr txBox="1"/>
          <p:nvPr/>
        </p:nvSpPr>
        <p:spPr>
          <a:xfrm>
            <a:off x="973482" y="5538718"/>
            <a:ext cx="7197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Image from Hans Otto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Kristensen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CONTAZ units, Contra Rotating Propellers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32158"/>
            <a:ext cx="4330824" cy="924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Efficiency method decision tool with IMO paper data is at:</a:t>
            </a:r>
          </a:p>
          <a:p>
            <a:pPr marL="0" indent="0">
              <a:buNone/>
            </a:pPr>
            <a:r>
              <a:rPr lang="en-GB" sz="2400" dirty="0" smtClean="0">
                <a:hlinkClick r:id="rId3"/>
              </a:rPr>
              <a:t>www.efficientshipdesign.com</a:t>
            </a:r>
            <a:endParaRPr lang="en-GB" sz="2400" dirty="0" smtClean="0"/>
          </a:p>
          <a:p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7" t="62235" r="51994" b="8879"/>
          <a:stretch/>
        </p:blipFill>
        <p:spPr bwMode="auto">
          <a:xfrm>
            <a:off x="7020272" y="1876050"/>
            <a:ext cx="1666528" cy="748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230416" y="632158"/>
            <a:ext cx="3456384" cy="1118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sz="2400" dirty="0" smtClean="0"/>
              <a:t>some work was </a:t>
            </a:r>
            <a:r>
              <a:rPr lang="en-GB" sz="2400" dirty="0" smtClean="0"/>
              <a:t>carried </a:t>
            </a:r>
            <a:r>
              <a:rPr lang="en-GB" sz="2400" dirty="0" smtClean="0"/>
              <a:t>out </a:t>
            </a:r>
            <a:r>
              <a:rPr lang="en-GB" sz="2400" dirty="0" smtClean="0"/>
              <a:t>by</a:t>
            </a:r>
            <a:r>
              <a:rPr lang="en-GB" sz="2400" dirty="0" smtClean="0"/>
              <a:t> </a:t>
            </a:r>
            <a:r>
              <a:rPr lang="en-GB" sz="2400" dirty="0" smtClean="0"/>
              <a:t>U-MAS</a:t>
            </a:r>
          </a:p>
          <a:p>
            <a:pPr marL="0" indent="0" algn="r">
              <a:buNone/>
            </a:pPr>
            <a:r>
              <a:rPr lang="en-GB" sz="2400" dirty="0" smtClean="0">
                <a:hlinkClick r:id="rId5"/>
              </a:rPr>
              <a:t>http</a:t>
            </a:r>
            <a:r>
              <a:rPr lang="en-GB" sz="2400" dirty="0">
                <a:hlinkClick r:id="rId5"/>
              </a:rPr>
              <a:t>://</a:t>
            </a:r>
            <a:r>
              <a:rPr lang="en-GB" sz="2400" dirty="0" smtClean="0">
                <a:hlinkClick r:id="rId5"/>
              </a:rPr>
              <a:t>www.u-mas.co.uk</a:t>
            </a:r>
            <a:endParaRPr lang="en-GB" sz="24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62471" y="5945487"/>
            <a:ext cx="6419056" cy="5649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 smtClean="0">
                <a:hlinkClick r:id="rId3"/>
              </a:rPr>
              <a:t>santiago.fuente.11@ucl.ac.uk</a:t>
            </a:r>
            <a:endParaRPr lang="en-GB" sz="2400" dirty="0" smtClean="0"/>
          </a:p>
          <a:p>
            <a:pPr marL="0" indent="0" algn="ctr">
              <a:buNone/>
            </a:pPr>
            <a:r>
              <a:rPr lang="en-GB" sz="2400" dirty="0" smtClean="0"/>
              <a:t>Pease e-mail </a:t>
            </a:r>
            <a:r>
              <a:rPr lang="en-GB" sz="2400" dirty="0" smtClean="0"/>
              <a:t>for</a:t>
            </a:r>
            <a:r>
              <a:rPr lang="en-GB" sz="2400" dirty="0"/>
              <a:t> </a:t>
            </a:r>
            <a:r>
              <a:rPr lang="en-GB" sz="2400" dirty="0" smtClean="0"/>
              <a:t>sources/data/references</a:t>
            </a:r>
            <a:endParaRPr lang="en-GB" sz="2400" dirty="0" smtClean="0"/>
          </a:p>
          <a:p>
            <a:pPr algn="ctr"/>
            <a:endParaRPr lang="en-GB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000310"/>
            <a:ext cx="4906888" cy="924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smtClean="0"/>
              <a:t>(d</a:t>
            </a:r>
            <a:r>
              <a:rPr lang="en-GB" sz="1600" dirty="0" smtClean="0"/>
              <a:t>ownload presentation: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6"/>
              </a:rPr>
              <a:t>www.efficientshipdesign.com/imopresentation.pptx</a:t>
            </a:r>
            <a:r>
              <a:rPr lang="en-GB" sz="1600" dirty="0" smtClean="0"/>
              <a:t>)</a:t>
            </a:r>
            <a:endParaRPr lang="en-GB" sz="1600" dirty="0" smtClean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80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Shipping in Changing Climates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4083652" cy="4464496"/>
          </a:xfrm>
        </p:spPr>
        <p:txBody>
          <a:bodyPr>
            <a:normAutofit/>
          </a:bodyPr>
          <a:lstStyle/>
          <a:p>
            <a:r>
              <a:rPr lang="en-US" dirty="0" smtClean="0"/>
              <a:t>£3.5m funded by UK Research Council</a:t>
            </a:r>
          </a:p>
          <a:p>
            <a:r>
              <a:rPr lang="en-US" dirty="0" smtClean="0"/>
              <a:t>Between UK Universities: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Supported by UK Industry:</a:t>
            </a:r>
          </a:p>
        </p:txBody>
      </p:sp>
      <p:pic>
        <p:nvPicPr>
          <p:cNvPr id="4" name="Picture 2" descr="D:\To Be Sent\university logo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68" y="3701196"/>
            <a:ext cx="1497112" cy="32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To Be Sent\ncl-logo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360" y="3624557"/>
            <a:ext cx="1347385" cy="47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To Be Sent\logomanches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942" y="4213563"/>
            <a:ext cx="1162324" cy="49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_sml_bl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82" y="4213563"/>
            <a:ext cx="1299420" cy="38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:\To Be Sent\uo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763" y="4057145"/>
            <a:ext cx="1008112" cy="63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:\To Be Sent\Shell-logo-high-resoluti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20" y="5911562"/>
            <a:ext cx="648072" cy="60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:\To Be Sent\Lloyd's Register logo 201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813" y="5932452"/>
            <a:ext cx="1128363" cy="58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D:\To Be Sent\bmt_sm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889" y="5200021"/>
            <a:ext cx="1467183" cy="44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D:\To Be Sent\msi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824" y="5058220"/>
            <a:ext cx="1047377" cy="71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481" y="5946266"/>
            <a:ext cx="2212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val 18"/>
          <p:cNvSpPr/>
          <p:nvPr/>
        </p:nvSpPr>
        <p:spPr bwMode="auto">
          <a:xfrm>
            <a:off x="4294312" y="1619958"/>
            <a:ext cx="2440582" cy="2491879"/>
          </a:xfrm>
          <a:prstGeom prst="ellipse">
            <a:avLst/>
          </a:prstGeom>
          <a:noFill/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latin typeface="Helvetica"/>
              <a:cs typeface="Helvetica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321913" y="1556792"/>
            <a:ext cx="4364887" cy="4392229"/>
            <a:chOff x="2483768" y="1124744"/>
            <a:chExt cx="4248472" cy="4190865"/>
          </a:xfrm>
        </p:grpSpPr>
        <p:sp>
          <p:nvSpPr>
            <p:cNvPr id="21" name="Oval 20"/>
            <p:cNvSpPr/>
            <p:nvPr/>
          </p:nvSpPr>
          <p:spPr>
            <a:xfrm>
              <a:off x="2483768" y="1195851"/>
              <a:ext cx="2375490" cy="237763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47000"/>
                  </a:schemeClr>
                </a:gs>
                <a:gs pos="80000">
                  <a:schemeClr val="accent1">
                    <a:shade val="93000"/>
                    <a:satMod val="130000"/>
                    <a:alpha val="47000"/>
                  </a:schemeClr>
                </a:gs>
                <a:gs pos="100000">
                  <a:schemeClr val="accent1">
                    <a:shade val="94000"/>
                    <a:satMod val="135000"/>
                    <a:alpha val="47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 smtClean="0">
                  <a:latin typeface="Helvetica"/>
                  <a:cs typeface="Helvetica"/>
                </a:rPr>
                <a:t>Ship as a System</a:t>
              </a:r>
              <a:endParaRPr lang="en-US" sz="1600" dirty="0">
                <a:latin typeface="Helvetica"/>
                <a:cs typeface="Helvetica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356750" y="1124744"/>
              <a:ext cx="2375490" cy="2375417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59000"/>
                  </a:schemeClr>
                </a:gs>
                <a:gs pos="80000">
                  <a:schemeClr val="accent1">
                    <a:shade val="93000"/>
                    <a:satMod val="130000"/>
                    <a:alpha val="59000"/>
                  </a:schemeClr>
                </a:gs>
                <a:gs pos="100000">
                  <a:schemeClr val="accent1">
                    <a:shade val="94000"/>
                    <a:satMod val="135000"/>
                    <a:alpha val="59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latin typeface="Helvetica"/>
                  <a:cs typeface="Helvetica"/>
                </a:rPr>
                <a:t>Transport Demand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3415691" y="2940194"/>
              <a:ext cx="2514821" cy="237541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47000"/>
                  </a:schemeClr>
                </a:gs>
                <a:gs pos="80000">
                  <a:schemeClr val="accent1">
                    <a:shade val="93000"/>
                    <a:satMod val="130000"/>
                    <a:alpha val="47000"/>
                  </a:schemeClr>
                </a:gs>
                <a:gs pos="100000">
                  <a:schemeClr val="accent1">
                    <a:shade val="94000"/>
                    <a:satMod val="135000"/>
                    <a:alpha val="47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latin typeface="Helvetica"/>
                  <a:cs typeface="Helvetica"/>
                </a:rPr>
                <a:t>Supply/Demand interaction and evolution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99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Overview of Inf. Paper </a:t>
            </a:r>
            <a:r>
              <a:rPr lang="mr-IN" sz="3200" dirty="0" smtClean="0"/>
              <a:t>ISWG-GHG </a:t>
            </a:r>
            <a:r>
              <a:rPr lang="mr-IN" sz="3200" dirty="0"/>
              <a:t>1/2/10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State-of-the-art </a:t>
            </a:r>
            <a:r>
              <a:rPr lang="en-US" sz="3200" dirty="0"/>
              <a:t>understanding </a:t>
            </a:r>
            <a:r>
              <a:rPr lang="en-US" sz="3200" dirty="0" smtClean="0"/>
              <a:t>on reducing CO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</a:t>
            </a:r>
            <a:r>
              <a:rPr lang="en-US" sz="3200" dirty="0"/>
              <a:t>emissions </a:t>
            </a:r>
            <a:r>
              <a:rPr lang="en-US" sz="3200" dirty="0" smtClean="0"/>
              <a:t>from </a:t>
            </a:r>
            <a:r>
              <a:rPr lang="en-US" sz="3200" dirty="0"/>
              <a:t>international </a:t>
            </a:r>
            <a:r>
              <a:rPr lang="en-US" sz="3200" dirty="0" smtClean="0"/>
              <a:t>shipping</a:t>
            </a:r>
          </a:p>
          <a:p>
            <a:r>
              <a:rPr lang="en-US" sz="3200" dirty="0" smtClean="0"/>
              <a:t>Directly </a:t>
            </a:r>
            <a:r>
              <a:rPr lang="en-US" sz="3200" dirty="0"/>
              <a:t>pertaining to the IMO Roadmap item “Emission reduction opportunities”</a:t>
            </a:r>
          </a:p>
          <a:p>
            <a:r>
              <a:rPr lang="en-US" sz="3200" dirty="0" smtClean="0"/>
              <a:t>Bottom-up/engineering </a:t>
            </a:r>
            <a:r>
              <a:rPr lang="en-US" sz="3200" dirty="0" smtClean="0"/>
              <a:t>approach</a:t>
            </a:r>
          </a:p>
          <a:p>
            <a:r>
              <a:rPr lang="en-US" sz="3200" dirty="0" smtClean="0"/>
              <a:t>More </a:t>
            </a:r>
            <a:r>
              <a:rPr lang="en-US" sz="3200" dirty="0" smtClean="0"/>
              <a:t>detailed </a:t>
            </a:r>
            <a:r>
              <a:rPr lang="en-US" sz="3200" dirty="0" smtClean="0"/>
              <a:t>outputs than </a:t>
            </a:r>
            <a:r>
              <a:rPr lang="en-US" sz="3200" dirty="0" smtClean="0"/>
              <a:t>existing </a:t>
            </a:r>
            <a:r>
              <a:rPr lang="en-US" sz="3200" dirty="0" smtClean="0"/>
              <a:t>studies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1805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Efficiency </a:t>
            </a:r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An efficiency method is any way of reducing energy consumption</a:t>
            </a:r>
          </a:p>
          <a:p>
            <a:r>
              <a:rPr lang="en-US" sz="3200" dirty="0" smtClean="0"/>
              <a:t>This could be by using technology or by changing how a ship is operated</a:t>
            </a:r>
          </a:p>
          <a:p>
            <a:r>
              <a:rPr lang="en-US" sz="3200" dirty="0" smtClean="0"/>
              <a:t>Speed is not </a:t>
            </a:r>
            <a:r>
              <a:rPr lang="en-US" sz="3200" dirty="0" smtClean="0"/>
              <a:t>an </a:t>
            </a:r>
            <a:r>
              <a:rPr lang="en-US" sz="3200" dirty="0" smtClean="0"/>
              <a:t>efficiency method</a:t>
            </a:r>
          </a:p>
          <a:p>
            <a:r>
              <a:rPr lang="en-US" sz="3200" dirty="0" smtClean="0"/>
              <a:t>Independently </a:t>
            </a:r>
            <a:r>
              <a:rPr lang="en-US" sz="3200" dirty="0" smtClean="0"/>
              <a:t>assessed </a:t>
            </a:r>
            <a:r>
              <a:rPr lang="en-US" sz="3200" dirty="0" smtClean="0"/>
              <a:t>by UCL</a:t>
            </a:r>
          </a:p>
          <a:p>
            <a:r>
              <a:rPr lang="en-US" sz="3200" dirty="0" smtClean="0"/>
              <a:t>Refined based on </a:t>
            </a:r>
            <a:r>
              <a:rPr lang="en-US" sz="3200" dirty="0" smtClean="0"/>
              <a:t>feedback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092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363272" cy="5157192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/>
              <a:t>Physics models</a:t>
            </a:r>
            <a:endParaRPr lang="en-GB" sz="3200" dirty="0"/>
          </a:p>
          <a:p>
            <a:pPr lvl="1" algn="just"/>
            <a:r>
              <a:rPr lang="en-US" sz="1800" dirty="0" smtClean="0"/>
              <a:t>Bottom-up approach</a:t>
            </a:r>
          </a:p>
          <a:p>
            <a:pPr lvl="1" algn="just"/>
            <a:r>
              <a:rPr lang="en-US" sz="1800" dirty="0" smtClean="0"/>
              <a:t>Operational experience</a:t>
            </a:r>
          </a:p>
          <a:p>
            <a:pPr lvl="1" algn="just"/>
            <a:r>
              <a:rPr lang="en-US" sz="1800" dirty="0" smtClean="0"/>
              <a:t>Model tests and </a:t>
            </a:r>
            <a:r>
              <a:rPr lang="en-US" sz="1800" dirty="0"/>
              <a:t>s</a:t>
            </a:r>
            <a:r>
              <a:rPr lang="en-US" sz="1800" dirty="0" smtClean="0"/>
              <a:t>ea trials data</a:t>
            </a:r>
          </a:p>
          <a:p>
            <a:pPr algn="just"/>
            <a:r>
              <a:rPr lang="en-US" sz="3200" dirty="0" smtClean="0"/>
              <a:t>Includes Secondary effects</a:t>
            </a:r>
          </a:p>
          <a:p>
            <a:pPr lvl="1" algn="just"/>
            <a:r>
              <a:rPr lang="en-US" sz="1800" dirty="0" smtClean="0"/>
              <a:t>engine, propeller, etc.</a:t>
            </a:r>
          </a:p>
          <a:p>
            <a:pPr lvl="1" algn="just"/>
            <a:r>
              <a:rPr lang="en-US" sz="1800" dirty="0" smtClean="0"/>
              <a:t>combinations - e.g. 2% + 2% ≠ 4%</a:t>
            </a:r>
          </a:p>
          <a:p>
            <a:r>
              <a:rPr lang="en-US" sz="3200" dirty="0" smtClean="0"/>
              <a:t>Comparison with 2010 ships</a:t>
            </a:r>
          </a:p>
          <a:p>
            <a:pPr lvl="1"/>
            <a:r>
              <a:rPr lang="en-US" sz="1800" dirty="0" smtClean="0"/>
              <a:t>based on </a:t>
            </a:r>
            <a:r>
              <a:rPr lang="en-US" sz="1800" dirty="0"/>
              <a:t>Third GHG Study </a:t>
            </a:r>
            <a:r>
              <a:rPr lang="en-US" sz="1800" dirty="0" smtClean="0"/>
              <a:t>2014</a:t>
            </a:r>
          </a:p>
          <a:p>
            <a:r>
              <a:rPr lang="en-US" sz="3200" dirty="0"/>
              <a:t>EEOI </a:t>
            </a:r>
            <a:r>
              <a:rPr lang="en-US" sz="3200" dirty="0" smtClean="0"/>
              <a:t>used </a:t>
            </a:r>
            <a:r>
              <a:rPr lang="en-US" sz="3200" dirty="0"/>
              <a:t>to measure transport </a:t>
            </a:r>
            <a:r>
              <a:rPr lang="en-US" sz="3200" dirty="0" smtClean="0"/>
              <a:t>efficiency</a:t>
            </a:r>
            <a:endParaRPr lang="en-US" sz="3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62670"/>
            <a:ext cx="8229600" cy="994122"/>
          </a:xfrm>
        </p:spPr>
        <p:txBody>
          <a:bodyPr>
            <a:noAutofit/>
          </a:bodyPr>
          <a:lstStyle/>
          <a:p>
            <a:r>
              <a:rPr lang="en-US" sz="3600" dirty="0" smtClean="0"/>
              <a:t>Calculation Process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123728" y="5805264"/>
                <a:ext cx="3644716" cy="779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𝐴𝑣𝑒𝑟𝑎𝑔𝑒</m:t>
                      </m:r>
                      <m:r>
                        <a:rPr lang="en-US" i="0">
                          <a:latin typeface="Cambria Math" charset="0"/>
                        </a:rPr>
                        <m:t> </m:t>
                      </m:r>
                      <m:r>
                        <a:rPr lang="en-US" i="1">
                          <a:latin typeface="Cambria Math" charset="0"/>
                        </a:rPr>
                        <m:t>𝐸𝐸𝑂𝐼</m:t>
                      </m:r>
                      <m:r>
                        <a:rPr lang="en-US" i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𝐹𝐶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US" i="0">
                                          <a:latin typeface="Cambria Math" charset="0"/>
                                        </a:rPr>
                                        <m:t>×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𝐶𝐹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𝑐𝑎𝑟𝑔𝑜</m:t>
                                      </m:r>
                                      <m:r>
                                        <a:rPr lang="en-US" i="0">
                                          <a:latin typeface="Cambria Math" charset="0"/>
                                        </a:rPr>
                                        <m:t>,  </m:t>
                                      </m:r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0">
                                      <a:latin typeface="Cambria Math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805264"/>
                <a:ext cx="3644716" cy="7797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04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4690864" cy="4464496"/>
          </a:xfrm>
        </p:spPr>
        <p:txBody>
          <a:bodyPr/>
          <a:lstStyle/>
          <a:p>
            <a:r>
              <a:rPr lang="en-US" sz="3200" dirty="0" smtClean="0"/>
              <a:t>Whole Ship Model:</a:t>
            </a:r>
          </a:p>
          <a:p>
            <a:pPr lvl="1"/>
            <a:r>
              <a:rPr lang="en-US" dirty="0" smtClean="0"/>
              <a:t>complex </a:t>
            </a:r>
            <a:r>
              <a:rPr lang="en-US" dirty="0" smtClean="0"/>
              <a:t>sub-models</a:t>
            </a:r>
          </a:p>
          <a:p>
            <a:pPr lvl="1"/>
            <a:r>
              <a:rPr lang="en-US" dirty="0" smtClean="0"/>
              <a:t>design </a:t>
            </a:r>
            <a:r>
              <a:rPr lang="en-US" dirty="0" smtClean="0"/>
              <a:t>process and an operational performance evaluation process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461643"/>
              </p:ext>
            </p:extLst>
          </p:nvPr>
        </p:nvGraphicFramePr>
        <p:xfrm>
          <a:off x="755576" y="3933056"/>
          <a:ext cx="7632847" cy="338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18" b="24483"/>
          <a:stretch/>
        </p:blipFill>
        <p:spPr bwMode="auto">
          <a:xfrm>
            <a:off x="5004048" y="1556792"/>
            <a:ext cx="3682751" cy="2261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312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process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4129" y="2077961"/>
            <a:ext cx="241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EEOI and design speed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4128" y="2908958"/>
            <a:ext cx="6222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2010 ship specifications used for a: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14.8 knot MR Tanker with a 11.7 knot EEOI speed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25.1 knot 5000 TEU ship 16.3 knot EEOI speed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15.3 knot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Panamax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Bulk 11.9 knot EEOI speed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4753566"/>
            <a:ext cx="3864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From the Third GHG Study</a:t>
            </a:r>
          </a:p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(MEPC 67/Inf. 3, 2014)</a:t>
            </a:r>
          </a:p>
        </p:txBody>
      </p:sp>
    </p:spTree>
    <p:extLst>
      <p:ext uri="{BB962C8B-B14F-4D97-AF65-F5344CB8AC3E}">
        <p14:creationId xmlns:p14="http://schemas.microsoft.com/office/powerpoint/2010/main" val="201424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process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735066" y="3047457"/>
            <a:ext cx="2702406" cy="2037727"/>
          </a:xfrm>
          <a:prstGeom prst="round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4129" y="2077961"/>
            <a:ext cx="2410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EEOI and design speed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5066" y="3401639"/>
            <a:ext cx="2702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Whole Ship Model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5066" y="3863304"/>
            <a:ext cx="2702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hip design and performance evaluation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4129" y="2908958"/>
            <a:ext cx="2410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2010 data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[MEPC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67/INF.3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]</a:t>
            </a:r>
          </a:p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[MEPC 68/INF.24]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129" y="5421417"/>
            <a:ext cx="2410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2015 survey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[MEPC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69/INF.8]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4129" y="4221088"/>
            <a:ext cx="2410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Survey on the use of efficiency methods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392705" y="2908958"/>
            <a:ext cx="3321401" cy="5375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392705" y="4371136"/>
            <a:ext cx="1465260" cy="9056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425844" y="4212928"/>
            <a:ext cx="42462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419873" y="5762362"/>
            <a:ext cx="5266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eedback from shipping organizations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57965" y="3801250"/>
            <a:ext cx="1485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Efficiency method selection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343244" y="4216748"/>
            <a:ext cx="391822" cy="43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392704" y="3141626"/>
            <a:ext cx="1465261" cy="899329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380312" y="5085184"/>
            <a:ext cx="0" cy="677178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804248" y="5085184"/>
            <a:ext cx="8384" cy="690176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4926268" y="5001579"/>
            <a:ext cx="5772" cy="760784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355976" y="5001579"/>
            <a:ext cx="2612" cy="773781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7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26" grpId="0"/>
      <p:bldP spid="16" grpId="0"/>
    </p:bldLst>
  </p:timing>
</p:sld>
</file>

<file path=ppt/theme/theme1.xml><?xml version="1.0" encoding="utf-8"?>
<a:theme xmlns:a="http://schemas.openxmlformats.org/drawingml/2006/main" name="SCC PPT template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21105</TotalTime>
  <Words>1794</Words>
  <Application>Microsoft Macintosh PowerPoint</Application>
  <PresentationFormat>On-screen Show (4:3)</PresentationFormat>
  <Paragraphs>437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Cambria Math</vt:lpstr>
      <vt:lpstr>Helvetica</vt:lpstr>
      <vt:lpstr>Mangal</vt:lpstr>
      <vt:lpstr>Times New Roman</vt:lpstr>
      <vt:lpstr>Arial</vt:lpstr>
      <vt:lpstr>SCC PPT template V1</vt:lpstr>
      <vt:lpstr>Calculated EEOI improvements using ship energy efficiency methods</vt:lpstr>
      <vt:lpstr>Contents</vt:lpstr>
      <vt:lpstr>Shipping in Changing Climates</vt:lpstr>
      <vt:lpstr>Overview of Inf. Paper ISWG-GHG 1/2/10</vt:lpstr>
      <vt:lpstr>Efficiency Methods</vt:lpstr>
      <vt:lpstr>Calculation Process</vt:lpstr>
      <vt:lpstr>Calculation process</vt:lpstr>
      <vt:lpstr>Calculation process</vt:lpstr>
      <vt:lpstr>Calculation process</vt:lpstr>
      <vt:lpstr>Energy efficiency methods being used in 2015 [MEPC 69/INF.8]</vt:lpstr>
      <vt:lpstr>Energy efficiency methods being used in 2015 [MEPC 69/INF.8]</vt:lpstr>
      <vt:lpstr>Energy efficiency methods being used in 2015 [MEPC 69/INF.8]</vt:lpstr>
      <vt:lpstr>Energy efficiency methods being used in 2015 [MEPC 69/INF.8]</vt:lpstr>
      <vt:lpstr>Technology Efficiency Method combinations</vt:lpstr>
      <vt:lpstr>Efficiency methods for a MR Tanker with a 14.8 knot design speed </vt:lpstr>
      <vt:lpstr>Efficiency methods for a MR Tanker with a 14.8 knot design speed </vt:lpstr>
      <vt:lpstr>Efficiency methods for a MR Tanker with a 14.8 knot design speed </vt:lpstr>
      <vt:lpstr>Comparison with existing studies</vt:lpstr>
      <vt:lpstr>Designing ships to particular speeds and conditions</vt:lpstr>
      <vt:lpstr>Conclusions</vt:lpstr>
      <vt:lpstr>efficientshipdesign.com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John</dc:creator>
  <cp:lastModifiedBy>John N Calleya</cp:lastModifiedBy>
  <cp:revision>1153</cp:revision>
  <dcterms:created xsi:type="dcterms:W3CDTF">2014-09-13T15:50:13Z</dcterms:created>
  <dcterms:modified xsi:type="dcterms:W3CDTF">2017-06-27T05:30:06Z</dcterms:modified>
</cp:coreProperties>
</file>